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7"/>
  </p:notesMasterIdLst>
  <p:handoutMasterIdLst>
    <p:handoutMasterId r:id="rId18"/>
  </p:handoutMasterIdLst>
  <p:sldIdLst>
    <p:sldId id="256" r:id="rId5"/>
    <p:sldId id="266" r:id="rId6"/>
    <p:sldId id="278" r:id="rId7"/>
    <p:sldId id="306" r:id="rId8"/>
    <p:sldId id="308" r:id="rId9"/>
    <p:sldId id="309" r:id="rId10"/>
    <p:sldId id="311" r:id="rId11"/>
    <p:sldId id="307" r:id="rId12"/>
    <p:sldId id="301" r:id="rId13"/>
    <p:sldId id="263" r:id="rId14"/>
    <p:sldId id="300" r:id="rId15"/>
    <p:sldId id="3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85A00-4BB8-53D8-926D-6F5D3E1A27D4}" name="Keri Eltgroth" initials="KE" userId="S::keltgroth@carleycorp.com::94f608e2-9dd0-45ea-9b5b-aaa5a88a9b94" providerId="AD"/>
  <p188:author id="{E626CF1C-9CF6-5A50-A53D-FA69284A8C80}" name="Pace, Frank John Jr CPO USN CNO (USA)" initials="FJP" userId="Pace, Frank John Jr CPO USN CNO (USA)" providerId="None"/>
  <p188:author id="{0526106E-9075-AA7B-DAF9-6BF3F34D6975}" name="Christina Metzler" initials="CM" userId="S::cmetzler@carleycorp.com::c1ffe628-3861-4780-8ca1-f0a54b5f1e8f" providerId="AD"/>
  <p188:author id="{0C39D574-1E94-A75D-3F88-1B4B673AB541}" name="Van Thomas" initials="VT" userId="Van Thomas" providerId="None"/>
  <p188:author id="{E886647E-90C6-2032-7089-4D2EA7D5D915}" name="David Barris" initials="DB" userId="S::dbarris@carleycorp.com::816b08ab-5986-4510-8644-7915421973a7" providerId="AD"/>
  <p188:author id="{93AAE0CA-A165-2C9F-48B6-3BEA515C3F37}" name="Michael Infinger" initials="MI" userId="S::minfinger@carleycorp.com::bac5e6d8-6891-4b2e-a252-ea2add64dea0" providerId="AD"/>
  <p188:author id="{FE3F6BEB-0894-9517-DAD4-C0FE6C95C1A3}" name="Kenneth McGuffee" initials="KM" userId="S::kmcguffee@carleycorp.com::aa961554-3835-426f-aa32-373b4c80e3bf" providerId="AD"/>
  <p188:author id="{B9BCCAEB-4AA7-7B69-3D9F-8D140DAE5B23}" name="Janeann Hudson" initials="JH" userId="S::jhudson@carleycorp.com::130582a1-a040-486f-acd9-01488e1567a7" providerId="AD"/>
  <p188:author id="{ABEFD6ED-49D2-6454-FB34-C80F58E46FE8}" name="DiGangi, Holly [USA]" initials="DH" userId="S::624189@bah.com::2dc1fcc0-a0f4-4b22-b684-8278b3c46c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39"/>
    <a:srgbClr val="C9992A"/>
    <a:srgbClr val="00293A"/>
    <a:srgbClr val="00283A"/>
    <a:srgbClr val="A6A6A6"/>
    <a:srgbClr val="E6E6E6"/>
    <a:srgbClr val="676767"/>
    <a:srgbClr val="00405C"/>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3249" autoAdjust="0"/>
  </p:normalViewPr>
  <p:slideViewPr>
    <p:cSldViewPr snapToGrid="0">
      <p:cViewPr varScale="1">
        <p:scale>
          <a:sx n="86" d="100"/>
          <a:sy n="86" d="100"/>
        </p:scale>
        <p:origin x="3054" y="30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0" d="100"/>
          <a:sy n="100" d="100"/>
        </p:scale>
        <p:origin x="3552"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7329D-61C0-1AEF-4BB6-236F663949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938E64-F1E7-51FD-4680-6773FE6AB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5B768-2737-4547-BAEE-0C4CD571E566}" type="datetimeFigureOut">
              <a:rPr lang="en-US" smtClean="0"/>
              <a:t>4/16/2026</a:t>
            </a:fld>
            <a:endParaRPr lang="en-US" dirty="0"/>
          </a:p>
        </p:txBody>
      </p:sp>
      <p:sp>
        <p:nvSpPr>
          <p:cNvPr id="4" name="Footer Placeholder 3">
            <a:extLst>
              <a:ext uri="{FF2B5EF4-FFF2-40B4-BE49-F238E27FC236}">
                <a16:creationId xmlns:a16="http://schemas.microsoft.com/office/drawing/2014/main" id="{C685A948-C47F-7052-A5B7-BB2FC451B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D69145-6963-2F48-C911-96622302C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1403E-4EF0-489C-BD74-0C7F3B424F78}" type="slidenum">
              <a:rPr lang="en-US" smtClean="0"/>
              <a:t>‹#›</a:t>
            </a:fld>
            <a:endParaRPr lang="en-US" dirty="0"/>
          </a:p>
        </p:txBody>
      </p:sp>
    </p:spTree>
    <p:extLst>
      <p:ext uri="{BB962C8B-B14F-4D97-AF65-F5344CB8AC3E}">
        <p14:creationId xmlns:p14="http://schemas.microsoft.com/office/powerpoint/2010/main" val="218656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3A624-1232-4E92-949B-0F831D1377F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DECA1-90B2-4901-9C02-4FB4999FDED7}" type="slidenum">
              <a:rPr lang="en-US" smtClean="0"/>
              <a:t>‹#›</a:t>
            </a:fld>
            <a:endParaRPr lang="en-US" dirty="0"/>
          </a:p>
        </p:txBody>
      </p:sp>
    </p:spTree>
    <p:extLst>
      <p:ext uri="{BB962C8B-B14F-4D97-AF65-F5344CB8AC3E}">
        <p14:creationId xmlns:p14="http://schemas.microsoft.com/office/powerpoint/2010/main" val="33353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mn-lt"/>
                <a:ea typeface="Calibri" panose="020F0502020204030204" pitchFamily="34" charset="0"/>
              </a:rPr>
              <a:t>Topic: Recalibration </a:t>
            </a:r>
          </a:p>
          <a:p>
            <a:pPr marL="0" marR="0">
              <a:spcBef>
                <a:spcPts val="0"/>
              </a:spcBef>
              <a:spcAft>
                <a:spcPts val="0"/>
              </a:spcAft>
            </a:pPr>
            <a:r>
              <a:rPr lang="en-US" sz="1400" dirty="0">
                <a:effectLst/>
                <a:latin typeface="+mn-lt"/>
                <a:ea typeface="Calibri" panose="020F0502020204030204" pitchFamily="34" charset="0"/>
              </a:rPr>
              <a:t>Time: 30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rPr>
              <a:t>Purpose of training evolution: </a:t>
            </a:r>
            <a:r>
              <a:rPr lang="en-US" sz="1400" b="0" i="0" dirty="0">
                <a:latin typeface="+mn-lt"/>
              </a:rPr>
              <a:t>Sailors will focus on the recalibration breathing technique and how to focus on breathing in specific situations or scenarios where recalibration would be most effective.</a:t>
            </a:r>
            <a:endParaRPr lang="en-US" sz="1400" dirty="0">
              <a:effectLst/>
              <a:latin typeface="+mn-lt"/>
              <a:ea typeface="Calibri" panose="020F0502020204030204" pitchFamily="34" charset="0"/>
            </a:endParaRPr>
          </a:p>
          <a:p>
            <a:pPr marL="0" marR="0">
              <a:spcBef>
                <a:spcPts val="0"/>
              </a:spcBef>
              <a:spcAft>
                <a:spcPts val="0"/>
              </a:spcAft>
            </a:pPr>
            <a:r>
              <a:rPr lang="en-US" sz="1400" dirty="0">
                <a:effectLst/>
                <a:latin typeface="+mn-lt"/>
                <a:ea typeface="Calibri" panose="020F0502020204030204" pitchFamily="34" charset="0"/>
              </a:rPr>
              <a:t>Expected outcome of training evolution: </a:t>
            </a:r>
            <a:r>
              <a:rPr lang="en-US" sz="1400" i="0" dirty="0">
                <a:effectLst/>
                <a:latin typeface="+mn-lt"/>
                <a:ea typeface="Calibri" panose="020F0502020204030204" pitchFamily="34" charset="0"/>
              </a:rPr>
              <a:t>Sailors will learn that r</a:t>
            </a:r>
            <a:r>
              <a:rPr lang="en-US" sz="1400" b="0" i="0" dirty="0">
                <a:latin typeface="+mn-lt"/>
              </a:rPr>
              <a:t>ecalibration can be a lifelong practice.</a:t>
            </a:r>
            <a:endParaRPr lang="en-US" sz="1400" dirty="0">
              <a:effectLst/>
              <a:latin typeface="+mn-lt"/>
              <a:ea typeface="Calibri" panose="020F0502020204030204" pitchFamily="34" charset="0"/>
            </a:endParaRPr>
          </a:p>
          <a:p>
            <a:pPr marL="0" marR="0">
              <a:spcBef>
                <a:spcPts val="0"/>
              </a:spcBef>
              <a:spcAft>
                <a:spcPts val="0"/>
              </a:spcAft>
            </a:pPr>
            <a:r>
              <a:rPr lang="en-US" sz="1400" dirty="0">
                <a:effectLst/>
                <a:latin typeface="+mn-lt"/>
                <a:ea typeface="Calibri" panose="020F0502020204030204" pitchFamily="34" charset="0"/>
              </a:rPr>
              <a:t>Safety: Inform Sailors of safety hazards in the training environment. For some topics, Sailors should be informed if there is a designated person to talk to if the Sailor feels compelled to leave the training.</a:t>
            </a:r>
          </a:p>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Greet Sailors.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Introduce yourself and give any background on yourself that might be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Establish credibility.</a:t>
            </a:r>
            <a:endParaRPr lang="en-US" sz="1400" b="0" i="1" dirty="0">
              <a:latin typeface="+mn-lt"/>
            </a:endParaRPr>
          </a:p>
          <a:p>
            <a:pPr marL="0" marR="0">
              <a:spcBef>
                <a:spcPts val="0"/>
              </a:spcBef>
              <a:spcAft>
                <a:spcPts val="0"/>
              </a:spcAft>
            </a:pPr>
            <a:r>
              <a:rPr lang="en-US" sz="1400" dirty="0">
                <a:effectLst/>
                <a:latin typeface="+mn-lt"/>
                <a:ea typeface="Calibri" panose="020F0502020204030204" pitchFamily="34" charset="0"/>
              </a:rPr>
              <a:t> </a:t>
            </a:r>
            <a:r>
              <a:rPr lang="en-US" sz="1400" b="1" dirty="0">
                <a:effectLst/>
                <a:latin typeface="+mn-lt"/>
                <a:ea typeface="Calibri" panose="020F0502020204030204" pitchFamily="34" charset="0"/>
              </a:rPr>
              <a:t>Facilitator Instructions:</a:t>
            </a:r>
            <a:endParaRPr lang="en-US" sz="140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slide deck acts as a guide to present a facilitated discussion that may include activities. </a:t>
            </a:r>
          </a:p>
          <a:p>
            <a:pPr marL="285750" marR="0" lvl="0" indent="-137160" defTabSz="457200">
              <a:lnSpc>
                <a:spcPct val="105000"/>
              </a:lnSpc>
              <a:spcBef>
                <a:spcPts val="0"/>
              </a:spcBef>
              <a:spcAft>
                <a:spcPts val="0"/>
              </a:spcAft>
              <a:buFont typeface="Courier New" panose="02070309020205020404" pitchFamily="49" charset="0"/>
              <a:buChar char="o"/>
              <a:tabLst>
                <a:tab pos="182880" algn="l"/>
              </a:tabLst>
            </a:pPr>
            <a:r>
              <a:rPr lang="en-US" sz="1400" i="0" dirty="0">
                <a:effectLst/>
                <a:latin typeface="+mn-lt"/>
                <a:ea typeface="Times New Roman" panose="02020603050405020304" pitchFamily="18" charset="0"/>
              </a:rPr>
              <a:t>Best practice: Use the slide to develop interest in the subject matter. </a:t>
            </a:r>
            <a:r>
              <a:rPr lang="en-US" sz="1400" b="1" i="0" dirty="0">
                <a:effectLst/>
                <a:latin typeface="+mn-lt"/>
                <a:ea typeface="Times New Roman" panose="02020603050405020304" pitchFamily="18" charset="0"/>
              </a:rPr>
              <a:t>Do not </a:t>
            </a:r>
            <a:r>
              <a:rPr lang="en-US" sz="1400" i="0" dirty="0">
                <a:effectLst/>
                <a:latin typeface="+mn-lt"/>
                <a:ea typeface="Times New Roman" panose="02020603050405020304" pitchFamily="18" charset="0"/>
              </a:rPr>
              <a:t>read the slides word for word. The Sailors should be able read the text and understand the messaging presented in the graphics.</a:t>
            </a:r>
            <a:endParaRPr lang="en-US" sz="1400" i="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Facilitator notes are available for each slide to help the Facilitator deliver the topic.</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Use the Slide Show view to ensure the Facilitator notes are viewable.</a:t>
            </a:r>
            <a:endParaRPr lang="en-US" sz="1400" i="0" kern="1200" dirty="0">
              <a:effectLst/>
              <a:latin typeface="+mn-lt"/>
              <a:ea typeface="Calibri" panose="020F0502020204030204" pitchFamily="34" charset="0"/>
              <a:cs typeface="+mn-cs"/>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Facilitator notes are divided into general instructions for Facilitator Actions (mechanics of facilitation) and the Facilitator Content (</a:t>
            </a:r>
            <a:r>
              <a:rPr lang="en-US" sz="1400" b="0" i="1" kern="1200" dirty="0">
                <a:latin typeface="+mn-lt"/>
                <a:ea typeface="+mn-ea"/>
                <a:cs typeface="+mn-cs"/>
              </a:rPr>
              <a:t>Inform</a:t>
            </a:r>
            <a:r>
              <a:rPr lang="en-US" sz="1400" b="0" i="0" kern="1200" dirty="0">
                <a:latin typeface="+mn-lt"/>
                <a:ea typeface="+mn-ea"/>
                <a:cs typeface="+mn-cs"/>
              </a:rPr>
              <a:t>, </a:t>
            </a:r>
            <a:r>
              <a:rPr lang="en-US" sz="1400" b="0" i="1" kern="1200" dirty="0">
                <a:latin typeface="+mn-lt"/>
                <a:ea typeface="+mn-ea"/>
                <a:cs typeface="+mn-cs"/>
              </a:rPr>
              <a:t>Discuss</a:t>
            </a:r>
            <a:r>
              <a:rPr lang="en-US" sz="1400" b="0" i="0" kern="1200" dirty="0">
                <a:latin typeface="+mn-lt"/>
                <a:ea typeface="+mn-ea"/>
                <a:cs typeface="+mn-cs"/>
              </a:rPr>
              <a:t>, </a:t>
            </a:r>
            <a:r>
              <a:rPr lang="en-US" sz="1400" b="0" i="1" kern="1200" dirty="0">
                <a:latin typeface="+mn-lt"/>
                <a:ea typeface="+mn-ea"/>
                <a:cs typeface="+mn-cs"/>
              </a:rPr>
              <a:t>Perform</a:t>
            </a:r>
            <a:r>
              <a:rPr lang="en-US" sz="1400" b="0" i="0" kern="1200" dirty="0">
                <a:latin typeface="+mn-lt"/>
                <a:ea typeface="+mn-ea"/>
                <a:cs typeface="+mn-cs"/>
              </a:rPr>
              <a:t>, and </a:t>
            </a:r>
            <a:r>
              <a:rPr lang="en-US" sz="1400" b="0" i="1" kern="1200" dirty="0">
                <a:latin typeface="+mn-lt"/>
                <a:ea typeface="+mn-ea"/>
                <a:cs typeface="+mn-cs"/>
              </a:rPr>
              <a:t>Reference</a:t>
            </a:r>
            <a:r>
              <a:rPr lang="en-US" sz="1400" b="0" i="0" kern="1200" dirty="0">
                <a:latin typeface="+mn-lt"/>
                <a:ea typeface="+mn-ea"/>
                <a:cs typeface="+mn-cs"/>
              </a:rPr>
              <a:t>).</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Inform</a:t>
            </a:r>
            <a:r>
              <a:rPr lang="en-US" sz="1400" i="0" kern="1200" dirty="0">
                <a:effectLst/>
                <a:latin typeface="+mn-lt"/>
                <a:ea typeface="Times New Roman" panose="02020603050405020304" pitchFamily="18" charset="0"/>
                <a:cs typeface="+mn-cs"/>
              </a:rPr>
              <a:t>: Present facts, concepts, and procedures. Depending on the subject matter, these may be written as suggested talking points or scripted material (denoted by quotation marks).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Discuss</a:t>
            </a:r>
            <a:r>
              <a:rPr lang="en-US" sz="1400" i="0" kern="1200" dirty="0">
                <a:effectLst/>
                <a:latin typeface="+mn-lt"/>
                <a:ea typeface="Times New Roman" panose="02020603050405020304" pitchFamily="18" charset="0"/>
                <a:cs typeface="+mn-cs"/>
              </a:rPr>
              <a:t>: Conduct large-group question and answer sessions or large-group, Facilitator-led activities. Depending on the subject matter, these may be written as questions with expected answers or scripted activities.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Perform</a:t>
            </a:r>
            <a:r>
              <a:rPr lang="en-US" sz="1400" i="0" kern="1200" dirty="0">
                <a:effectLst/>
                <a:latin typeface="+mn-lt"/>
                <a:ea typeface="Times New Roman" panose="02020603050405020304" pitchFamily="18" charset="0"/>
                <a:cs typeface="+mn-cs"/>
              </a:rPr>
              <a:t>: Facilitate small-group, scenario-based or procedural activities. Depending on the subject matter, these may be written with specific actions the Sailors will take or general ways for the Facilitator to monitor the activities. The Facilitator will be provided with expected outcomes to ensure Sailors leave training with correct information.</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Calibri" panose="020F0502020204030204" pitchFamily="34" charset="0"/>
                <a:cs typeface="+mn-cs"/>
              </a:rPr>
              <a:t>Best practice for </a:t>
            </a:r>
            <a:r>
              <a:rPr lang="en-US" sz="1400" i="1" kern="1200" dirty="0">
                <a:effectLst/>
                <a:latin typeface="+mn-lt"/>
                <a:ea typeface="Calibri" panose="020F0502020204030204" pitchFamily="34" charset="0"/>
                <a:cs typeface="+mn-cs"/>
              </a:rPr>
              <a:t>Reference</a:t>
            </a:r>
            <a:r>
              <a:rPr lang="en-US" sz="1400" i="0" kern="1200" dirty="0">
                <a:effectLst/>
                <a:latin typeface="+mn-lt"/>
                <a:ea typeface="Calibri" panose="020F0502020204030204" pitchFamily="34" charset="0"/>
                <a:cs typeface="+mn-cs"/>
              </a:rPr>
              <a:t>: This is for Facilitator use only.</a:t>
            </a:r>
          </a:p>
        </p:txBody>
      </p:sp>
      <p:sp>
        <p:nvSpPr>
          <p:cNvPr id="4" name="Slide Number Placeholder 3"/>
          <p:cNvSpPr>
            <a:spLocks noGrp="1"/>
          </p:cNvSpPr>
          <p:nvPr>
            <p:ph type="sldNum" sz="quarter" idx="5"/>
          </p:nvPr>
        </p:nvSpPr>
        <p:spPr/>
        <p:txBody>
          <a:bodyPr/>
          <a:lstStyle/>
          <a:p>
            <a:fld id="{A43DECA1-90B2-4901-9C02-4FB4999FDED7}" type="slidenum">
              <a:rPr lang="en-US" smtClean="0"/>
              <a:t>1</a:t>
            </a:fld>
            <a:endParaRPr lang="en-US" dirty="0"/>
          </a:p>
        </p:txBody>
      </p:sp>
    </p:spTree>
    <p:extLst>
      <p:ext uri="{BB962C8B-B14F-4D97-AF65-F5344CB8AC3E}">
        <p14:creationId xmlns:p14="http://schemas.microsoft.com/office/powerpoint/2010/main" val="173009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dirty="0">
                <a:latin typeface="+mn-lt"/>
              </a:rPr>
              <a:t>Inform: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Identify tools.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Identify resources.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10</a:t>
            </a:fld>
            <a:endParaRPr lang="en-US" dirty="0"/>
          </a:p>
        </p:txBody>
      </p:sp>
    </p:spTree>
    <p:extLst>
      <p:ext uri="{BB962C8B-B14F-4D97-AF65-F5344CB8AC3E}">
        <p14:creationId xmlns:p14="http://schemas.microsoft.com/office/powerpoint/2010/main" val="110881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dirty="0">
                <a:latin typeface="+mn-lt"/>
              </a:rPr>
              <a:t>Inform: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solidFill>
                  <a:schemeClr val="tx1"/>
                </a:solidFill>
                <a:latin typeface="+mn-lt"/>
                <a:ea typeface="+mn-ea"/>
                <a:cs typeface="+mn-cs"/>
              </a:rPr>
              <a:t>Identify Warrior Toughness QR code.</a:t>
            </a: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11</a:t>
            </a:fld>
            <a:endParaRPr lang="en-US" dirty="0"/>
          </a:p>
        </p:txBody>
      </p:sp>
    </p:spTree>
    <p:extLst>
      <p:ext uri="{BB962C8B-B14F-4D97-AF65-F5344CB8AC3E}">
        <p14:creationId xmlns:p14="http://schemas.microsoft.com/office/powerpoint/2010/main" val="329441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8E9D2-ED83-245F-7832-B4004116F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72A24-D849-3B34-0EAC-A06028E8D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AF6DE-2E4A-C486-C3DF-35B8830BEF23}"/>
              </a:ext>
            </a:extLst>
          </p:cNvPr>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endParaRPr lang="en-US" sz="1400" dirty="0">
              <a:effectLst/>
              <a:latin typeface="+mn-lt"/>
              <a:ea typeface="Calibri" panose="020F0502020204030204" pitchFamily="34" charset="0"/>
              <a:cs typeface="Times New Roman" panose="02020603050405020304" pitchFamily="18" charset="0"/>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 </a:t>
            </a:r>
            <a:r>
              <a:rPr lang="en-US" sz="1400" b="0" dirty="0">
                <a:latin typeface="+mn-lt"/>
              </a:rPr>
              <a:t>N/A</a:t>
            </a:r>
          </a:p>
          <a:p>
            <a:endParaRPr lang="en-US" sz="1400" dirty="0"/>
          </a:p>
        </p:txBody>
      </p:sp>
      <p:sp>
        <p:nvSpPr>
          <p:cNvPr id="4" name="Slide Number Placeholder 3">
            <a:extLst>
              <a:ext uri="{FF2B5EF4-FFF2-40B4-BE49-F238E27FC236}">
                <a16:creationId xmlns:a16="http://schemas.microsoft.com/office/drawing/2014/main" id="{42CCBB07-35AC-8CAD-7AF7-5F7D54F7EA49}"/>
              </a:ext>
            </a:extLst>
          </p:cNvPr>
          <p:cNvSpPr>
            <a:spLocks noGrp="1"/>
          </p:cNvSpPr>
          <p:nvPr>
            <p:ph type="sldNum" sz="quarter" idx="5"/>
          </p:nvPr>
        </p:nvSpPr>
        <p:spPr/>
        <p:txBody>
          <a:bodyPr/>
          <a:lstStyle/>
          <a:p>
            <a:fld id="{A43DECA1-90B2-4901-9C02-4FB4999FDED7}" type="slidenum">
              <a:rPr lang="en-US" smtClean="0"/>
              <a:t>12</a:t>
            </a:fld>
            <a:endParaRPr lang="en-US" dirty="0"/>
          </a:p>
        </p:txBody>
      </p:sp>
    </p:spTree>
    <p:extLst>
      <p:ext uri="{BB962C8B-B14F-4D97-AF65-F5344CB8AC3E}">
        <p14:creationId xmlns:p14="http://schemas.microsoft.com/office/powerpoint/2010/main" val="240424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Introduce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Let Sailors know that they can leave the discussion if they have to for their own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Ensure that misinformation is corrected immediately. </a:t>
            </a:r>
            <a:endParaRPr lang="en-US" sz="1400" b="0" i="1" dirty="0">
              <a:latin typeface="+mn-lt"/>
            </a:endParaRPr>
          </a:p>
          <a:p>
            <a:pPr marL="171450" indent="-171450">
              <a:buFont typeface="Arial" panose="020B0604020202020204" pitchFamily="34" charset="0"/>
              <a:buChar char="•"/>
            </a:pPr>
            <a:r>
              <a:rPr lang="en-US" sz="1400" i="1" dirty="0">
                <a:latin typeface="+mn-lt"/>
              </a:rPr>
              <a:t>Monitor the discussions of the Sailors throughout the training event.</a:t>
            </a:r>
            <a:endParaRPr lang="en-US" sz="1400" b="0" i="1" dirty="0">
              <a:latin typeface="+mn-lt"/>
            </a:endParaRPr>
          </a:p>
          <a:p>
            <a:r>
              <a:rPr lang="en-US" sz="1400" b="1" dirty="0">
                <a:latin typeface="+mn-lt"/>
              </a:rPr>
              <a:t>Facilitator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cs typeface="Segoe UI" panose="020B0502040204020203" pitchFamily="34" charset="0"/>
              </a:rPr>
              <a:t>To build Warrior Toughness, </a:t>
            </a:r>
            <a:r>
              <a:rPr lang="en-US" sz="1400" b="0" i="0" dirty="0">
                <a:latin typeface="+mn-lt"/>
              </a:rPr>
              <a:t>Sailors will focus on the recalibration process, ways to personalize the process, how to recalibrate at their command, how to focus on breathing, and specific situations or scenarios where recalibration would be most effective.</a:t>
            </a:r>
          </a:p>
          <a:p>
            <a:pPr marL="0" indent="0">
              <a:buFont typeface="Arial" panose="020B0604020202020204" pitchFamily="34" charset="0"/>
              <a:buNone/>
            </a:pPr>
            <a:endParaRPr lang="en-US" sz="1400" b="0" i="1" dirty="0"/>
          </a:p>
        </p:txBody>
      </p:sp>
      <p:sp>
        <p:nvSpPr>
          <p:cNvPr id="4" name="Slide Number Placeholder 3"/>
          <p:cNvSpPr>
            <a:spLocks noGrp="1"/>
          </p:cNvSpPr>
          <p:nvPr>
            <p:ph type="sldNum" sz="quarter" idx="5"/>
          </p:nvPr>
        </p:nvSpPr>
        <p:spPr/>
        <p:txBody>
          <a:bodyPr/>
          <a:lstStyle/>
          <a:p>
            <a:fld id="{A43DECA1-90B2-4901-9C02-4FB4999FDED7}" type="slidenum">
              <a:rPr lang="en-US" smtClean="0"/>
              <a:t>2</a:t>
            </a:fld>
            <a:endParaRPr lang="en-US" dirty="0"/>
          </a:p>
        </p:txBody>
      </p:sp>
    </p:spTree>
    <p:extLst>
      <p:ext uri="{BB962C8B-B14F-4D97-AF65-F5344CB8AC3E}">
        <p14:creationId xmlns:p14="http://schemas.microsoft.com/office/powerpoint/2010/main" val="24372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i="1" dirty="0">
                <a:latin typeface="+mn-lt"/>
              </a:rPr>
              <a:t>Neither Sailors nor Facilitator should read the objective out 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 </a:t>
            </a:r>
            <a:r>
              <a:rPr lang="en-US" sz="1400" b="0" i="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3</a:t>
            </a:fld>
            <a:endParaRPr lang="en-US" dirty="0"/>
          </a:p>
        </p:txBody>
      </p:sp>
    </p:spTree>
    <p:extLst>
      <p:ext uri="{BB962C8B-B14F-4D97-AF65-F5344CB8AC3E}">
        <p14:creationId xmlns:p14="http://schemas.microsoft.com/office/powerpoint/2010/main" val="2453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Facilitator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effectLst/>
                <a:uLnTx/>
                <a:uFillTx/>
                <a:ea typeface="+mn-ea"/>
                <a:cs typeface="+mn-cs"/>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effectLst/>
                <a:uLnTx/>
                <a:uFillTx/>
                <a:ea typeface="+mn-ea"/>
                <a:cs typeface="+mn-cs"/>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effectLst/>
                <a:uLnTx/>
                <a:uFillTx/>
                <a:ea typeface="+mn-ea"/>
                <a:cs typeface="+mn-cs"/>
              </a:rPr>
              <a:t>Monitor </a:t>
            </a:r>
            <a:r>
              <a:rPr kumimoji="0" lang="en-US" sz="1400" b="0" i="1"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mn-ea"/>
                <a:cs typeface="+mn-cs"/>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What is recalibration?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ea typeface="+mn-ea"/>
                <a:cs typeface="+mn-cs"/>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Recalibration is a breathing technique used to reduce the negative effects of stress or adrenaline in high-pressure situations.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It enables you to stay fully engaged in the task at hand without pausing.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How does recalibration help you remain focused?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ea typeface="+mn-ea"/>
                <a:cs typeface="+mn-cs"/>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Recalibration helps you stay calm but alert in stressful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Slow, controlled breathing can: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Lower heart 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Reduce blood pressure.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Improve memory.</a:t>
            </a:r>
          </a:p>
        </p:txBody>
      </p:sp>
      <p:sp>
        <p:nvSpPr>
          <p:cNvPr id="4" name="Slide Number Placeholder 3"/>
          <p:cNvSpPr>
            <a:spLocks noGrp="1"/>
          </p:cNvSpPr>
          <p:nvPr>
            <p:ph type="sldNum" sz="quarter" idx="5"/>
          </p:nvPr>
        </p:nvSpPr>
        <p:spPr/>
        <p:txBody>
          <a:bodyPr/>
          <a:lstStyle/>
          <a:p>
            <a:fld id="{A43DECA1-90B2-4901-9C02-4FB4999FDED7}" type="slidenum">
              <a:rPr lang="en-US" smtClean="0"/>
              <a:t>4</a:t>
            </a:fld>
            <a:endParaRPr lang="en-US" dirty="0"/>
          </a:p>
        </p:txBody>
      </p:sp>
    </p:spTree>
    <p:extLst>
      <p:ext uri="{BB962C8B-B14F-4D97-AF65-F5344CB8AC3E}">
        <p14:creationId xmlns:p14="http://schemas.microsoft.com/office/powerpoint/2010/main" val="184358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mn-lt"/>
              </a:rPr>
              <a:t>Use deep breathing or meditation to stay focused and reduce stress.</a:t>
            </a:r>
          </a:p>
          <a:p>
            <a:pPr marL="0" indent="0">
              <a:buFont typeface="Arial" panose="020B0604020202020204" pitchFamily="34" charset="0"/>
              <a:buNone/>
            </a:pPr>
            <a:r>
              <a:rPr lang="en-US" sz="1400" b="0" i="1" dirty="0">
                <a:latin typeface="+mn-lt"/>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effectLst/>
                <a:latin typeface="+mn-lt"/>
                <a:ea typeface="Calibri" panose="020F0502020204030204" pitchFamily="34" charset="0"/>
                <a:cs typeface="Times New Roman" panose="02020603050405020304" pitchFamily="18" charset="0"/>
              </a:rPr>
              <a:t>This exercise asks questions about recalibration and has the Sailors practice breathing.</a:t>
            </a:r>
          </a:p>
          <a:p>
            <a:pPr marL="0" marR="0">
              <a:lnSpc>
                <a:spcPct val="107000"/>
              </a:lnSpc>
              <a:spcBef>
                <a:spcPts val="0"/>
              </a:spcBef>
              <a:spcAft>
                <a:spcPts val="800"/>
              </a:spcAft>
            </a:pPr>
            <a:r>
              <a:rPr lang="en-US" sz="1400" i="0" kern="100" dirty="0">
                <a:effectLst/>
                <a:latin typeface="+mn-lt"/>
                <a:ea typeface="Calibri" panose="020F0502020204030204" pitchFamily="34" charset="0"/>
                <a:cs typeface="Times New Roman" panose="02020603050405020304" pitchFamily="18" charset="0"/>
              </a:rPr>
              <a:t>Ask the following:</a:t>
            </a:r>
          </a:p>
          <a:p>
            <a:pPr marL="171450" marR="0" indent="-171450">
              <a:lnSpc>
                <a:spcPct val="107000"/>
              </a:lnSpc>
              <a:spcBef>
                <a:spcPts val="0"/>
              </a:spcBef>
              <a:spcAft>
                <a:spcPts val="0"/>
              </a:spcAft>
              <a:buFont typeface="Arial" panose="020B0604020202020204" pitchFamily="34" charset="0"/>
              <a:buChar char="•"/>
            </a:pPr>
            <a:r>
              <a:rPr lang="en-US" sz="1400" i="0" kern="100" dirty="0">
                <a:effectLst/>
                <a:latin typeface="+mn-lt"/>
                <a:ea typeface="Calibri" panose="020F0502020204030204" pitchFamily="34" charset="0"/>
                <a:cs typeface="Times New Roman" panose="02020603050405020304" pitchFamily="18" charset="0"/>
              </a:rPr>
              <a:t>How do you know if you are using the correct breathing technique?</a:t>
            </a:r>
            <a:endParaRPr lang="en-US" sz="1400" b="0" i="1" dirty="0">
              <a:latin typeface="+mn-lt"/>
            </a:endParaRPr>
          </a:p>
          <a:p>
            <a:pPr marL="0" marR="0">
              <a:lnSpc>
                <a:spcPct val="107000"/>
              </a:lnSpc>
              <a:spcBef>
                <a:spcPts val="0"/>
              </a:spcBef>
              <a:spcAft>
                <a:spcPts val="0"/>
              </a:spcAft>
            </a:pPr>
            <a:r>
              <a:rPr lang="en-US" sz="1400" i="0" kern="100" dirty="0">
                <a:effectLst/>
                <a:latin typeface="+mn-lt"/>
                <a:ea typeface="Calibri" panose="020F0502020204030204" pitchFamily="34" charset="0"/>
                <a:cs typeface="Times New Roman" panose="02020603050405020304" pitchFamily="18" charset="0"/>
              </a:rPr>
              <a:t>Directions for practicing recalibration:</a:t>
            </a:r>
          </a:p>
          <a:p>
            <a:pPr marL="171450" marR="0" indent="-171450">
              <a:lnSpc>
                <a:spcPct val="107000"/>
              </a:lnSpc>
              <a:spcBef>
                <a:spcPts val="0"/>
              </a:spcBef>
              <a:spcAft>
                <a:spcPts val="0"/>
              </a:spcAft>
              <a:buFont typeface="Arial" panose="020B0604020202020204" pitchFamily="34" charset="0"/>
              <a:buChar char="•"/>
            </a:pPr>
            <a:r>
              <a:rPr lang="en-US" sz="1400" i="0" kern="100" dirty="0">
                <a:effectLst/>
                <a:latin typeface="+mn-lt"/>
                <a:ea typeface="Calibri" panose="020F0502020204030204" pitchFamily="34" charset="0"/>
                <a:cs typeface="Times New Roman" panose="02020603050405020304" pitchFamily="18" charset="0"/>
              </a:rPr>
              <a:t>This is not a relaxation technique; it is used to improve focus and performance.</a:t>
            </a:r>
          </a:p>
          <a:p>
            <a:pPr marL="171450" marR="0" indent="-171450">
              <a:lnSpc>
                <a:spcPct val="107000"/>
              </a:lnSpc>
              <a:spcBef>
                <a:spcPts val="0"/>
              </a:spcBef>
              <a:spcAft>
                <a:spcPts val="0"/>
              </a:spcAft>
              <a:buFont typeface="Arial" panose="020B0604020202020204" pitchFamily="34" charset="0"/>
              <a:buChar char="•"/>
            </a:pPr>
            <a:r>
              <a:rPr lang="en-US" sz="1400" i="0" kern="100" dirty="0">
                <a:effectLst/>
                <a:latin typeface="+mn-lt"/>
                <a:ea typeface="Calibri" panose="020F0502020204030204" pitchFamily="34" charset="0"/>
                <a:cs typeface="Times New Roman" panose="02020603050405020304" pitchFamily="18" charset="0"/>
              </a:rPr>
              <a:t>Have the Sailors inhale slowly through their nose for 5 seconds, then exhale through their mouth for 7 seconds and repeat (inhaling and exhaling).</a:t>
            </a:r>
          </a:p>
          <a:p>
            <a:pPr marL="171450" marR="0" indent="-171450">
              <a:lnSpc>
                <a:spcPct val="107000"/>
              </a:lnSpc>
              <a:spcBef>
                <a:spcPts val="0"/>
              </a:spcBef>
              <a:spcAft>
                <a:spcPts val="0"/>
              </a:spcAft>
              <a:buFont typeface="Arial" panose="020B0604020202020204" pitchFamily="34" charset="0"/>
              <a:buChar char="•"/>
            </a:pPr>
            <a:r>
              <a:rPr lang="en-US" sz="1400" i="0" kern="100" dirty="0">
                <a:effectLst/>
                <a:latin typeface="+mn-lt"/>
                <a:ea typeface="Calibri" panose="020F0502020204030204" pitchFamily="34" charset="0"/>
                <a:cs typeface="Times New Roman" panose="02020603050405020304" pitchFamily="18" charset="0"/>
              </a:rPr>
              <a:t>Ask the Sailors if they feel less stressed and more focused.</a:t>
            </a:r>
          </a:p>
          <a:p>
            <a:pPr marL="171450" indent="-171450">
              <a:buFont typeface="Arial" panose="020B0604020202020204" pitchFamily="34" charset="0"/>
              <a:buChar char="•"/>
            </a:pPr>
            <a:r>
              <a:rPr lang="en-US" sz="1400" i="0" dirty="0">
                <a:effectLst/>
                <a:latin typeface="+mn-lt"/>
                <a:ea typeface="Calibri" panose="020F0502020204030204" pitchFamily="34" charset="0"/>
                <a:cs typeface="Times New Roman" panose="02020603050405020304" pitchFamily="18" charset="0"/>
              </a:rPr>
              <a:t>This exercise should not exceed 5 minutes.</a:t>
            </a:r>
            <a:endParaRPr lang="en-US" sz="1400" b="0" i="0" dirty="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5</a:t>
            </a:fld>
            <a:endParaRPr lang="en-US" dirty="0"/>
          </a:p>
        </p:txBody>
      </p:sp>
    </p:spTree>
    <p:extLst>
      <p:ext uri="{BB962C8B-B14F-4D97-AF65-F5344CB8AC3E}">
        <p14:creationId xmlns:p14="http://schemas.microsoft.com/office/powerpoint/2010/main" val="379066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dirty="0"/>
              <a:t>Recalibration needs to be a muscle memory response. </a:t>
            </a:r>
          </a:p>
          <a:p>
            <a:pPr marL="171450" indent="-171450">
              <a:buFont typeface="Arial" panose="020B0604020202020204" pitchFamily="34" charset="0"/>
              <a:buChar char="•"/>
            </a:pPr>
            <a:r>
              <a:rPr lang="en-US" sz="1400" kern="1200" dirty="0">
                <a:effectLst/>
                <a:latin typeface="+mn-lt"/>
                <a:ea typeface="+mn-ea"/>
                <a:cs typeface="+mn-cs"/>
              </a:rPr>
              <a:t>Prepare yourself to handle high-stress situations by practicing recalibration regularly. </a:t>
            </a:r>
          </a:p>
          <a:p>
            <a:pPr marL="171450" indent="-171450">
              <a:buFont typeface="Arial" panose="020B0604020202020204" pitchFamily="34" charset="0"/>
              <a:buChar char="•"/>
            </a:pPr>
            <a:r>
              <a:rPr lang="en-US" sz="1400" kern="1200" dirty="0">
                <a:effectLst/>
                <a:latin typeface="+mn-lt"/>
                <a:ea typeface="+mn-ea"/>
                <a:cs typeface="+mn-cs"/>
              </a:rPr>
              <a:t>The goal is that your body will instinctively slow your breathing and heart rate in moments of danger.</a:t>
            </a:r>
          </a:p>
          <a:p>
            <a:pPr marL="171450" indent="-171450">
              <a:buFont typeface="Arial" panose="020B0604020202020204" pitchFamily="34" charset="0"/>
              <a:buChar char="•"/>
            </a:pPr>
            <a:r>
              <a:rPr lang="en-US" sz="1400" dirty="0"/>
              <a:t>Focus on incorporating controlled breathing into your daily routine.</a:t>
            </a:r>
            <a:r>
              <a:rPr lang="en-US" sz="1400" kern="1200" dirty="0">
                <a:effectLst/>
                <a:latin typeface="+mn-lt"/>
                <a:ea typeface="+mn-ea"/>
                <a:cs typeface="+mn-cs"/>
              </a:rPr>
              <a:t> </a:t>
            </a:r>
          </a:p>
          <a:p>
            <a:pPr marL="0" indent="0">
              <a:buFont typeface="Arial" panose="020B0604020202020204" pitchFamily="34" charset="0"/>
              <a:buNone/>
            </a:pPr>
            <a:r>
              <a:rPr lang="en-US" sz="1400" b="0" i="1" dirty="0">
                <a:latin typeface="+mn-lt"/>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mn-lt"/>
              </a:rPr>
              <a:t>How can you practice recalibration during your daily routine?</a:t>
            </a: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6</a:t>
            </a:fld>
            <a:endParaRPr lang="en-US" dirty="0"/>
          </a:p>
        </p:txBody>
      </p:sp>
    </p:spTree>
    <p:extLst>
      <p:ext uri="{BB962C8B-B14F-4D97-AF65-F5344CB8AC3E}">
        <p14:creationId xmlns:p14="http://schemas.microsoft.com/office/powerpoint/2010/main" val="166307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t>Monitor </a:t>
            </a:r>
            <a:r>
              <a:rPr lang="en-US" sz="1400" i="1" dirty="0">
                <a:effectLst/>
                <a:ea typeface="Calibri" panose="020F0502020204030204" pitchFamily="34" charset="0"/>
                <a:cs typeface="Times New Roman" panose="02020603050405020304" pitchFamily="18" charset="0"/>
              </a:rPr>
              <a:t>the discussions of the Sailors. </a:t>
            </a:r>
          </a:p>
          <a:p>
            <a:r>
              <a:rPr lang="en-US" sz="1400" b="1" dirty="0"/>
              <a:t>Facilitator Content: </a:t>
            </a:r>
          </a:p>
          <a:p>
            <a:pPr marL="0" indent="0">
              <a:buFont typeface="Arial" panose="020B0604020202020204" pitchFamily="34" charset="0"/>
              <a:buNone/>
            </a:pPr>
            <a:r>
              <a:rPr lang="en-US" sz="1400" b="0" i="1" dirty="0"/>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Recalibration is NOT: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rPr>
              <a:t>A break or pause</a:t>
            </a:r>
            <a:endParaRPr lang="en-US" sz="14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Mediation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Training Time Out (TTO)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Intentional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Recalibration is performed in the moment without stopping.</a:t>
            </a:r>
          </a:p>
          <a:p>
            <a:pPr marL="0" indent="0">
              <a:buFont typeface="Arial" panose="020B0604020202020204" pitchFamily="34" charset="0"/>
              <a:buNone/>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How is recalibration used effectively?</a:t>
            </a:r>
          </a:p>
        </p:txBody>
      </p:sp>
      <p:sp>
        <p:nvSpPr>
          <p:cNvPr id="4" name="Slide Number Placeholder 3"/>
          <p:cNvSpPr>
            <a:spLocks noGrp="1"/>
          </p:cNvSpPr>
          <p:nvPr>
            <p:ph type="sldNum" sz="quarter" idx="5"/>
          </p:nvPr>
        </p:nvSpPr>
        <p:spPr/>
        <p:txBody>
          <a:bodyPr/>
          <a:lstStyle/>
          <a:p>
            <a:fld id="{A43DECA1-90B2-4901-9C02-4FB4999FDED7}" type="slidenum">
              <a:rPr lang="en-US" smtClean="0"/>
              <a:t>7</a:t>
            </a:fld>
            <a:endParaRPr lang="en-US" dirty="0"/>
          </a:p>
        </p:txBody>
      </p:sp>
    </p:spTree>
    <p:extLst>
      <p:ext uri="{BB962C8B-B14F-4D97-AF65-F5344CB8AC3E}">
        <p14:creationId xmlns:p14="http://schemas.microsoft.com/office/powerpoint/2010/main" val="126508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Facilitator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effectLst/>
                <a:uLnTx/>
                <a:uFillTx/>
                <a:latin typeface="Calibri" panose="020F0502020204030204"/>
                <a:ea typeface="+mn-ea"/>
                <a:cs typeface="+mn-cs"/>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effectLst/>
                <a:uLnTx/>
                <a:uFillTx/>
                <a:latin typeface="Calibri" panose="020F0502020204030204"/>
                <a:ea typeface="+mn-ea"/>
                <a:cs typeface="+mn-cs"/>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effectLst/>
                <a:uLnTx/>
                <a:uFillTx/>
                <a:latin typeface="Calibri" panose="020F0502020204030204"/>
                <a:ea typeface="+mn-ea"/>
                <a:cs typeface="+mn-cs"/>
              </a:rPr>
              <a:t>Monitor </a:t>
            </a:r>
            <a:r>
              <a:rPr kumimoji="0" lang="en-US" sz="1400" b="0" i="1"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Calibri" panose="020F0502020204030204"/>
                <a:ea typeface="+mn-ea"/>
                <a:cs typeface="+mn-cs"/>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Recalibration helps you to manage stress and maintain mental clarity in high-pressure situations.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Calibri" panose="020F0502020204030204"/>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How would recalibration help Sailors in these situations?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In what other situations would recalibration help you to remain fully and continually engaged?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Where might you utilize recalibration as a tool at your command?</a:t>
            </a:r>
          </a:p>
        </p:txBody>
      </p:sp>
      <p:sp>
        <p:nvSpPr>
          <p:cNvPr id="4" name="Slide Number Placeholder 3"/>
          <p:cNvSpPr>
            <a:spLocks noGrp="1"/>
          </p:cNvSpPr>
          <p:nvPr>
            <p:ph type="sldNum" sz="quarter" idx="5"/>
          </p:nvPr>
        </p:nvSpPr>
        <p:spPr/>
        <p:txBody>
          <a:bodyPr/>
          <a:lstStyle/>
          <a:p>
            <a:fld id="{A43DECA1-90B2-4901-9C02-4FB4999FDED7}" type="slidenum">
              <a:rPr lang="en-US" smtClean="0"/>
              <a:t>8</a:t>
            </a:fld>
            <a:endParaRPr lang="en-US" dirty="0"/>
          </a:p>
        </p:txBody>
      </p:sp>
    </p:spTree>
    <p:extLst>
      <p:ext uri="{BB962C8B-B14F-4D97-AF65-F5344CB8AC3E}">
        <p14:creationId xmlns:p14="http://schemas.microsoft.com/office/powerpoint/2010/main" val="425787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Display slide.</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Review topics discussed and ask if there are any questions.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Check Sailor </a:t>
            </a:r>
            <a:r>
              <a:rPr lang="en-US" sz="1400" b="0" i="1" u="none" strike="noStrike" baseline="0" dirty="0">
                <a:latin typeface="+mn-lt"/>
              </a:rPr>
              <a:t>comprehension by providing review questions and/or problems.</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Discuss how the call to action supports and encourages Sailors’ post training.</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Relate call to action to Warrior Toughness. </a:t>
            </a:r>
            <a:endParaRPr lang="en-US" sz="1400" i="1" dirty="0">
              <a:effectLst/>
              <a:latin typeface="+mn-lt"/>
              <a:ea typeface="Calibri" panose="020F0502020204030204" pitchFamily="34" charset="0"/>
              <a:cs typeface="Times New Roman" panose="02020603050405020304" pitchFamily="18" charset="0"/>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 </a:t>
            </a:r>
            <a:r>
              <a:rPr lang="en-US" sz="1400" b="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9</a:t>
            </a:fld>
            <a:endParaRPr lang="en-US" dirty="0"/>
          </a:p>
        </p:txBody>
      </p:sp>
    </p:spTree>
    <p:extLst>
      <p:ext uri="{BB962C8B-B14F-4D97-AF65-F5344CB8AC3E}">
        <p14:creationId xmlns:p14="http://schemas.microsoft.com/office/powerpoint/2010/main" val="3406125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B7F8-24F2-FA3D-2201-19E5DAF87981}"/>
              </a:ext>
            </a:extLst>
          </p:cNvPr>
          <p:cNvSpPr>
            <a:spLocks noGrp="1"/>
          </p:cNvSpPr>
          <p:nvPr>
            <p:ph type="ctrTitle"/>
          </p:nvPr>
        </p:nvSpPr>
        <p:spPr>
          <a:xfrm>
            <a:off x="1524000" y="1734533"/>
            <a:ext cx="9144000" cy="1275809"/>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49EE99D-1DB7-C040-2AFE-5A32C9621FC7}"/>
              </a:ext>
            </a:extLst>
          </p:cNvPr>
          <p:cNvSpPr>
            <a:spLocks noGrp="1"/>
          </p:cNvSpPr>
          <p:nvPr>
            <p:ph type="subTitle" idx="1"/>
          </p:nvPr>
        </p:nvSpPr>
        <p:spPr>
          <a:xfrm>
            <a:off x="1524000" y="3270578"/>
            <a:ext cx="9144000" cy="6965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536AE-0213-19E4-1998-22C169BFE46B}"/>
              </a:ext>
            </a:extLst>
          </p:cNvPr>
          <p:cNvSpPr>
            <a:spLocks noGrp="1"/>
          </p:cNvSpPr>
          <p:nvPr>
            <p:ph type="dt" sz="half" idx="10"/>
          </p:nvPr>
        </p:nvSpPr>
        <p:spPr>
          <a:xfrm>
            <a:off x="503208" y="6356350"/>
            <a:ext cx="2534732" cy="365125"/>
          </a:xfrm>
        </p:spPr>
        <p:txBody>
          <a:bodyPr/>
          <a:lstStyle/>
          <a:p>
            <a:fld id="{48062B08-1F95-4EBF-A02A-A8D0DD1F0E47}" type="datetime1">
              <a:rPr lang="en-US" smtClean="0"/>
              <a:t>4/16/2026</a:t>
            </a:fld>
            <a:endParaRPr lang="en-US" dirty="0"/>
          </a:p>
        </p:txBody>
      </p:sp>
      <p:sp>
        <p:nvSpPr>
          <p:cNvPr id="5" name="Footer Placeholder 4">
            <a:extLst>
              <a:ext uri="{FF2B5EF4-FFF2-40B4-BE49-F238E27FC236}">
                <a16:creationId xmlns:a16="http://schemas.microsoft.com/office/drawing/2014/main" id="{09910E1E-E666-9A1F-B100-3EC87805226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DAF31B29-9E73-0C85-6709-A4A3487C1F3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pic>
        <p:nvPicPr>
          <p:cNvPr id="17" name="Picture 16">
            <a:extLst>
              <a:ext uri="{FF2B5EF4-FFF2-40B4-BE49-F238E27FC236}">
                <a16:creationId xmlns:a16="http://schemas.microsoft.com/office/drawing/2014/main" id="{FD74C54B-3CB2-9359-CDB3-F8CD37250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13" name="Text Placeholder 12">
            <a:extLst>
              <a:ext uri="{FF2B5EF4-FFF2-40B4-BE49-F238E27FC236}">
                <a16:creationId xmlns:a16="http://schemas.microsoft.com/office/drawing/2014/main" id="{8E9804DD-7122-ECFD-E2E6-38343EC4A8B1}"/>
              </a:ext>
            </a:extLst>
          </p:cNvPr>
          <p:cNvSpPr>
            <a:spLocks noGrp="1"/>
          </p:cNvSpPr>
          <p:nvPr>
            <p:ph type="body" sz="quarter" idx="13" hasCustomPrompt="1"/>
          </p:nvPr>
        </p:nvSpPr>
        <p:spPr>
          <a:xfrm>
            <a:off x="1524000" y="4252913"/>
            <a:ext cx="9144000" cy="492125"/>
          </a:xfrm>
        </p:spPr>
        <p:txBody>
          <a:bodyPr/>
          <a:lstStyle>
            <a:lvl1pPr marL="0" indent="0" algn="ctr">
              <a:buNone/>
              <a:defRPr/>
            </a:lvl1pPr>
          </a:lstStyle>
          <a:p>
            <a:pPr lvl="0"/>
            <a:r>
              <a:rPr lang="en-US"/>
              <a:t>Click to add Course Title</a:t>
            </a:r>
          </a:p>
        </p:txBody>
      </p:sp>
      <p:sp>
        <p:nvSpPr>
          <p:cNvPr id="7" name="Text Placeholder 8">
            <a:extLst>
              <a:ext uri="{FF2B5EF4-FFF2-40B4-BE49-F238E27FC236}">
                <a16:creationId xmlns:a16="http://schemas.microsoft.com/office/drawing/2014/main" id="{B3982900-99AE-FCFF-49F0-6B0F3AB438D0}"/>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4124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8" name="Media Placeholder 7">
            <a:extLst>
              <a:ext uri="{FF2B5EF4-FFF2-40B4-BE49-F238E27FC236}">
                <a16:creationId xmlns:a16="http://schemas.microsoft.com/office/drawing/2014/main" id="{C6D96EF3-8C15-D59C-CBDE-19980807B41A}"/>
              </a:ext>
            </a:extLst>
          </p:cNvPr>
          <p:cNvSpPr>
            <a:spLocks noGrp="1"/>
          </p:cNvSpPr>
          <p:nvPr>
            <p:ph type="media" sz="quarter" idx="13" hasCustomPrompt="1"/>
          </p:nvPr>
        </p:nvSpPr>
        <p:spPr>
          <a:xfrm>
            <a:off x="2072740" y="1700784"/>
            <a:ext cx="8046520" cy="4241800"/>
          </a:xfrm>
        </p:spPr>
        <p:txBody>
          <a:bodyPr/>
          <a:lstStyle>
            <a:lvl1pPr>
              <a:defRPr/>
            </a:lvl1pPr>
          </a:lstStyle>
          <a:p>
            <a:r>
              <a:rPr lang="en-US" dirty="0"/>
              <a:t>Click to add video</a:t>
            </a:r>
          </a:p>
        </p:txBody>
      </p:sp>
      <p:sp>
        <p:nvSpPr>
          <p:cNvPr id="10" name="Text Placeholder 8">
            <a:extLst>
              <a:ext uri="{FF2B5EF4-FFF2-40B4-BE49-F238E27FC236}">
                <a16:creationId xmlns:a16="http://schemas.microsoft.com/office/drawing/2014/main" id="{AE134B67-E4D2-7F7C-D753-379456E4DE9A}"/>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6" name="Text Placeholder 10">
            <a:extLst>
              <a:ext uri="{FF2B5EF4-FFF2-40B4-BE49-F238E27FC236}">
                <a16:creationId xmlns:a16="http://schemas.microsoft.com/office/drawing/2014/main" id="{B4B946DB-39C4-DC22-B907-9AA0B3B3BE91}"/>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61879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17480"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8" name="Text Placeholder 7">
            <a:extLst>
              <a:ext uri="{FF2B5EF4-FFF2-40B4-BE49-F238E27FC236}">
                <a16:creationId xmlns:a16="http://schemas.microsoft.com/office/drawing/2014/main" id="{428E7672-97FB-4261-56E1-576F8E74D5A2}"/>
              </a:ext>
            </a:extLst>
          </p:cNvPr>
          <p:cNvSpPr>
            <a:spLocks noGrp="1"/>
          </p:cNvSpPr>
          <p:nvPr>
            <p:ph type="body" sz="quarter" idx="15"/>
          </p:nvPr>
        </p:nvSpPr>
        <p:spPr>
          <a:xfrm>
            <a:off x="438912" y="2646342"/>
            <a:ext cx="3538728" cy="3429000"/>
          </a:xfrm>
        </p:spPr>
        <p:txBody>
          <a:bodyPr>
            <a:normAutofit/>
          </a:bodyPr>
          <a:lstStyle>
            <a:lvl1pPr>
              <a:defRPr sz="2400"/>
            </a:lvl1pPr>
          </a:lstStyle>
          <a:p>
            <a:pPr lvl="0"/>
            <a:r>
              <a:rPr lang="en-US"/>
              <a:t>Click to edit Master text styles</a:t>
            </a:r>
          </a:p>
        </p:txBody>
      </p:sp>
      <p:sp>
        <p:nvSpPr>
          <p:cNvPr id="3" name="Picture Placeholder 11">
            <a:extLst>
              <a:ext uri="{FF2B5EF4-FFF2-40B4-BE49-F238E27FC236}">
                <a16:creationId xmlns:a16="http://schemas.microsoft.com/office/drawing/2014/main" id="{9EC2CCC6-7B82-79E1-9FA0-FC9DE48DCB88}"/>
              </a:ext>
            </a:extLst>
          </p:cNvPr>
          <p:cNvSpPr>
            <a:spLocks noGrp="1"/>
          </p:cNvSpPr>
          <p:nvPr>
            <p:ph type="pic" sz="quarter" idx="16" hasCustomPrompt="1"/>
          </p:nvPr>
        </p:nvSpPr>
        <p:spPr>
          <a:xfrm>
            <a:off x="4434840" y="2642616"/>
            <a:ext cx="7315200" cy="34290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Tree>
    <p:extLst>
      <p:ext uri="{BB962C8B-B14F-4D97-AF65-F5344CB8AC3E}">
        <p14:creationId xmlns:p14="http://schemas.microsoft.com/office/powerpoint/2010/main" val="100399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 Slide Tim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3" name="Rectangle: 7">
            <a:extLst>
              <a:ext uri="{FF2B5EF4-FFF2-40B4-BE49-F238E27FC236}">
                <a16:creationId xmlns:a16="http://schemas.microsoft.com/office/drawing/2014/main" id="{82D39524-1307-A829-E75D-5D9B79E04EA3}"/>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End of Activity</a:t>
            </a:r>
          </a:p>
        </p:txBody>
      </p:sp>
      <p:sp>
        <p:nvSpPr>
          <p:cNvPr id="12" name="Rectangle: 6">
            <a:extLst>
              <a:ext uri="{FF2B5EF4-FFF2-40B4-BE49-F238E27FC236}">
                <a16:creationId xmlns:a16="http://schemas.microsoft.com/office/drawing/2014/main" id="{C4D0B185-4D14-E3FF-EF1E-DD86008E8F81}"/>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1 minute</a:t>
            </a:r>
          </a:p>
        </p:txBody>
      </p:sp>
      <p:sp>
        <p:nvSpPr>
          <p:cNvPr id="11" name="Rectangle: 3">
            <a:extLst>
              <a:ext uri="{FF2B5EF4-FFF2-40B4-BE49-F238E27FC236}">
                <a16:creationId xmlns:a16="http://schemas.microsoft.com/office/drawing/2014/main" id="{E279B447-D6F6-D780-6A85-ADEB761EBEBF}"/>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2 minutes</a:t>
            </a:r>
          </a:p>
        </p:txBody>
      </p:sp>
      <p:sp>
        <p:nvSpPr>
          <p:cNvPr id="10" name="Rectangle: 4">
            <a:extLst>
              <a:ext uri="{FF2B5EF4-FFF2-40B4-BE49-F238E27FC236}">
                <a16:creationId xmlns:a16="http://schemas.microsoft.com/office/drawing/2014/main" id="{B9A33E23-0427-1803-F2C3-11128C142386}"/>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3 minutes</a:t>
            </a:r>
          </a:p>
        </p:txBody>
      </p:sp>
      <p:sp>
        <p:nvSpPr>
          <p:cNvPr id="9" name="Rectangle: 3">
            <a:extLst>
              <a:ext uri="{FF2B5EF4-FFF2-40B4-BE49-F238E27FC236}">
                <a16:creationId xmlns:a16="http://schemas.microsoft.com/office/drawing/2014/main" id="{E4BDC840-C0F0-38F7-8AEB-E83B0F4162F6}"/>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4 minutes</a:t>
            </a:r>
          </a:p>
        </p:txBody>
      </p:sp>
      <p:sp>
        <p:nvSpPr>
          <p:cNvPr id="6" name="Rectangle: 2">
            <a:extLst>
              <a:ext uri="{FF2B5EF4-FFF2-40B4-BE49-F238E27FC236}">
                <a16:creationId xmlns:a16="http://schemas.microsoft.com/office/drawing/2014/main" id="{F0198FAD-8EFA-C003-3BA5-9C079E659348}"/>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5 minutes</a:t>
            </a:r>
          </a:p>
        </p:txBody>
      </p:sp>
      <p:sp>
        <p:nvSpPr>
          <p:cNvPr id="8" name="Rectangle: 1">
            <a:extLst>
              <a:ext uri="{FF2B5EF4-FFF2-40B4-BE49-F238E27FC236}">
                <a16:creationId xmlns:a16="http://schemas.microsoft.com/office/drawing/2014/main" id="{199FA782-2281-F325-3836-ACF44BFC35DE}"/>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Press to start 5 minute timer</a:t>
            </a:r>
          </a:p>
        </p:txBody>
      </p:sp>
    </p:spTree>
    <p:extLst>
      <p:ext uri="{BB962C8B-B14F-4D97-AF65-F5344CB8AC3E}">
        <p14:creationId xmlns:p14="http://schemas.microsoft.com/office/powerpoint/2010/main" val="1168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1" presetClass="exit" presetSubtype="1" fill="hold" grpId="0" nodeType="afterEffect">
                                  <p:stCondLst>
                                    <p:cond delay="0"/>
                                  </p:stCondLst>
                                  <p:childTnLst>
                                    <p:animEffect transition="out" filter="wheel(1)">
                                      <p:cBhvr>
                                        <p:cTn id="10" dur="59000"/>
                                        <p:tgtEl>
                                          <p:spTgt spid="6"/>
                                        </p:tgtEl>
                                      </p:cBhvr>
                                    </p:animEffect>
                                    <p:set>
                                      <p:cBhvr>
                                        <p:cTn id="11" dur="1" fill="hold">
                                          <p:stCondLst>
                                            <p:cond delay="58999"/>
                                          </p:stCondLst>
                                        </p:cTn>
                                        <p:tgtEl>
                                          <p:spTgt spid="6"/>
                                        </p:tgtEl>
                                        <p:attrNameLst>
                                          <p:attrName>style.visibility</p:attrName>
                                        </p:attrNameLst>
                                      </p:cBhvr>
                                      <p:to>
                                        <p:strVal val="hidden"/>
                                      </p:to>
                                    </p:set>
                                  </p:childTnLst>
                                </p:cTn>
                              </p:par>
                            </p:childTnLst>
                          </p:cTn>
                        </p:par>
                        <p:par>
                          <p:cTn id="12" fill="hold">
                            <p:stCondLst>
                              <p:cond delay="59500"/>
                            </p:stCondLst>
                            <p:childTnLst>
                              <p:par>
                                <p:cTn id="13" presetID="21" presetClass="exit" presetSubtype="1" fill="hold" grpId="0" nodeType="afterEffect">
                                  <p:stCondLst>
                                    <p:cond delay="0"/>
                                  </p:stCondLst>
                                  <p:childTnLst>
                                    <p:animEffect transition="out" filter="wheel(1)">
                                      <p:cBhvr>
                                        <p:cTn id="14" dur="59000"/>
                                        <p:tgtEl>
                                          <p:spTgt spid="9"/>
                                        </p:tgtEl>
                                      </p:cBhvr>
                                    </p:animEffect>
                                    <p:set>
                                      <p:cBhvr>
                                        <p:cTn id="15" dur="1" fill="hold">
                                          <p:stCondLst>
                                            <p:cond delay="58999"/>
                                          </p:stCondLst>
                                        </p:cTn>
                                        <p:tgtEl>
                                          <p:spTgt spid="9"/>
                                        </p:tgtEl>
                                        <p:attrNameLst>
                                          <p:attrName>style.visibility</p:attrName>
                                        </p:attrNameLst>
                                      </p:cBhvr>
                                      <p:to>
                                        <p:strVal val="hidden"/>
                                      </p:to>
                                    </p:set>
                                  </p:childTnLst>
                                </p:cTn>
                              </p:par>
                            </p:childTnLst>
                          </p:cTn>
                        </p:par>
                        <p:par>
                          <p:cTn id="16" fill="hold">
                            <p:stCondLst>
                              <p:cond delay="118500"/>
                            </p:stCondLst>
                            <p:childTnLst>
                              <p:par>
                                <p:cTn id="17" presetID="21" presetClass="exit" presetSubtype="1" fill="hold" grpId="0" nodeType="afterEffect">
                                  <p:stCondLst>
                                    <p:cond delay="0"/>
                                  </p:stCondLst>
                                  <p:childTnLst>
                                    <p:animEffect transition="out" filter="wheel(1)">
                                      <p:cBhvr>
                                        <p:cTn id="18" dur="59000"/>
                                        <p:tgtEl>
                                          <p:spTgt spid="10"/>
                                        </p:tgtEl>
                                      </p:cBhvr>
                                    </p:animEffect>
                                    <p:set>
                                      <p:cBhvr>
                                        <p:cTn id="19" dur="1" fill="hold">
                                          <p:stCondLst>
                                            <p:cond delay="58999"/>
                                          </p:stCondLst>
                                        </p:cTn>
                                        <p:tgtEl>
                                          <p:spTgt spid="10"/>
                                        </p:tgtEl>
                                        <p:attrNameLst>
                                          <p:attrName>style.visibility</p:attrName>
                                        </p:attrNameLst>
                                      </p:cBhvr>
                                      <p:to>
                                        <p:strVal val="hidden"/>
                                      </p:to>
                                    </p:set>
                                  </p:childTnLst>
                                </p:cTn>
                              </p:par>
                            </p:childTnLst>
                          </p:cTn>
                        </p:par>
                        <p:par>
                          <p:cTn id="20" fill="hold">
                            <p:stCondLst>
                              <p:cond delay="177500"/>
                            </p:stCondLst>
                            <p:childTnLst>
                              <p:par>
                                <p:cTn id="21" presetID="21" presetClass="exit" presetSubtype="1" fill="hold" grpId="0" nodeType="afterEffect">
                                  <p:stCondLst>
                                    <p:cond delay="0"/>
                                  </p:stCondLst>
                                  <p:childTnLst>
                                    <p:animEffect transition="out" filter="wheel(1)">
                                      <p:cBhvr>
                                        <p:cTn id="22" dur="59000"/>
                                        <p:tgtEl>
                                          <p:spTgt spid="11"/>
                                        </p:tgtEl>
                                      </p:cBhvr>
                                    </p:animEffect>
                                    <p:set>
                                      <p:cBhvr>
                                        <p:cTn id="23" dur="1" fill="hold">
                                          <p:stCondLst>
                                            <p:cond delay="58999"/>
                                          </p:stCondLst>
                                        </p:cTn>
                                        <p:tgtEl>
                                          <p:spTgt spid="11"/>
                                        </p:tgtEl>
                                        <p:attrNameLst>
                                          <p:attrName>style.visibility</p:attrName>
                                        </p:attrNameLst>
                                      </p:cBhvr>
                                      <p:to>
                                        <p:strVal val="hidden"/>
                                      </p:to>
                                    </p:set>
                                  </p:childTnLst>
                                </p:cTn>
                              </p:par>
                            </p:childTnLst>
                          </p:cTn>
                        </p:par>
                        <p:par>
                          <p:cTn id="24" fill="hold">
                            <p:stCondLst>
                              <p:cond delay="236500"/>
                            </p:stCondLst>
                            <p:childTnLst>
                              <p:par>
                                <p:cTn id="25" presetID="21" presetClass="exit" presetSubtype="1" fill="hold" grpId="0" nodeType="afterEffect">
                                  <p:stCondLst>
                                    <p:cond delay="0"/>
                                  </p:stCondLst>
                                  <p:childTnLst>
                                    <p:animEffect transition="out" filter="wheel(1)">
                                      <p:cBhvr>
                                        <p:cTn id="26" dur="59000"/>
                                        <p:tgtEl>
                                          <p:spTgt spid="12"/>
                                        </p:tgtEl>
                                      </p:cBhvr>
                                    </p:animEffect>
                                    <p:set>
                                      <p:cBhvr>
                                        <p:cTn id="27" dur="1" fill="hold">
                                          <p:stCondLst>
                                            <p:cond delay="58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6"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00330" y="6356350"/>
            <a:ext cx="2537609"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7" name="Text Placeholder 6">
            <a:extLst>
              <a:ext uri="{FF2B5EF4-FFF2-40B4-BE49-F238E27FC236}">
                <a16:creationId xmlns:a16="http://schemas.microsoft.com/office/drawing/2014/main" id="{540A92CF-027B-E2F9-B212-483FF9F063C9}"/>
              </a:ext>
            </a:extLst>
          </p:cNvPr>
          <p:cNvSpPr>
            <a:spLocks noGrp="1"/>
          </p:cNvSpPr>
          <p:nvPr>
            <p:ph type="body" sz="quarter" idx="13" hasCustomPrompt="1"/>
          </p:nvPr>
        </p:nvSpPr>
        <p:spPr>
          <a:xfrm>
            <a:off x="438912" y="1700784"/>
            <a:ext cx="11188461" cy="4155267"/>
          </a:xfrm>
        </p:spPr>
        <p:txBody>
          <a:bodyPr/>
          <a:lstStyle>
            <a:lvl1pPr marL="0" indent="0">
              <a:buNone/>
              <a:defRPr/>
            </a:lvl1pPr>
          </a:lstStyle>
          <a:p>
            <a:pPr lvl="0"/>
            <a:r>
              <a:rPr lang="en-US"/>
              <a:t>Click to add text</a:t>
            </a:r>
          </a:p>
        </p:txBody>
      </p:sp>
      <p:sp>
        <p:nvSpPr>
          <p:cNvPr id="8" name="Text Placeholder 8">
            <a:extLst>
              <a:ext uri="{FF2B5EF4-FFF2-40B4-BE49-F238E27FC236}">
                <a16:creationId xmlns:a16="http://schemas.microsoft.com/office/drawing/2014/main" id="{5B987354-9164-BF35-3BF7-05DF697B175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288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2252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66217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91707" y="1605257"/>
            <a:ext cx="11208588" cy="813291"/>
          </a:xfrm>
        </p:spPr>
        <p:txBody>
          <a:bodyPr/>
          <a:lstStyle>
            <a:lvl1pPr>
              <a:tabLst>
                <a:tab pos="1828800" algn="l"/>
              </a:tabLst>
              <a:defRPr sz="3000"/>
            </a:lvl1pPr>
          </a:lstStyle>
          <a:p>
            <a:r>
              <a:rPr lang="en-US"/>
              <a:t>Click to add Glossary Title</a:t>
            </a:r>
          </a:p>
        </p:txBody>
      </p:sp>
      <p:sp>
        <p:nvSpPr>
          <p:cNvPr id="3" name="Content Placeholder 2">
            <a:extLst>
              <a:ext uri="{FF2B5EF4-FFF2-40B4-BE49-F238E27FC236}">
                <a16:creationId xmlns:a16="http://schemas.microsoft.com/office/drawing/2014/main" id="{F454FC0D-B93F-205F-C5DA-1897055B377F}"/>
              </a:ext>
            </a:extLst>
          </p:cNvPr>
          <p:cNvSpPr>
            <a:spLocks noGrp="1"/>
          </p:cNvSpPr>
          <p:nvPr>
            <p:ph idx="1" hasCustomPrompt="1"/>
          </p:nvPr>
        </p:nvSpPr>
        <p:spPr>
          <a:xfrm>
            <a:off x="491706" y="2410040"/>
            <a:ext cx="11208587" cy="3749219"/>
          </a:xfrm>
        </p:spPr>
        <p:txBody>
          <a:bodyPr/>
          <a:lstStyle>
            <a:lvl1pPr marL="0" indent="0">
              <a:buNone/>
              <a:tabLst>
                <a:tab pos="1828800" algn="l"/>
              </a:tabLst>
              <a:defRPr/>
            </a:lvl1pPr>
            <a:lvl2pPr marL="457200" indent="0">
              <a:buNone/>
              <a:defRPr/>
            </a:lvl2pPr>
          </a:lstStyle>
          <a:p>
            <a:pPr lvl="0"/>
            <a:r>
              <a:rPr lang="en-US"/>
              <a:t>Type acronym and click tab to add meaning</a:t>
            </a:r>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491706" y="6356350"/>
            <a:ext cx="2546234"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46233" cy="365125"/>
          </a:xfrm>
        </p:spPr>
        <p:txBody>
          <a:bodyPr/>
          <a:lstStyle/>
          <a:p>
            <a:fld id="{92230763-09DA-4369-B759-4F3C13DCD774}" type="slidenum">
              <a:rPr lang="en-US" smtClean="0"/>
              <a:t>‹#›</a:t>
            </a:fld>
            <a:endParaRPr lang="en-US" dirty="0"/>
          </a:p>
        </p:txBody>
      </p:sp>
      <p:sp>
        <p:nvSpPr>
          <p:cNvPr id="7" name="Action Button: Blank 6">
            <a:hlinkClick r:id="" action="ppaction://hlinkshowjump?jump=lastslideviewed" highlightClick="1"/>
            <a:extLst>
              <a:ext uri="{FF2B5EF4-FFF2-40B4-BE49-F238E27FC236}">
                <a16:creationId xmlns:a16="http://schemas.microsoft.com/office/drawing/2014/main" id="{7D72CDAE-EEA8-A233-9649-B4D5ECD968D8}"/>
              </a:ext>
            </a:extLst>
          </p:cNvPr>
          <p:cNvSpPr/>
          <p:nvPr userDrawn="1"/>
        </p:nvSpPr>
        <p:spPr>
          <a:xfrm>
            <a:off x="11189494" y="258508"/>
            <a:ext cx="745332" cy="220123"/>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Return</a:t>
            </a:r>
          </a:p>
        </p:txBody>
      </p:sp>
      <p:sp>
        <p:nvSpPr>
          <p:cNvPr id="10" name="Text Placeholder 8">
            <a:extLst>
              <a:ext uri="{FF2B5EF4-FFF2-40B4-BE49-F238E27FC236}">
                <a16:creationId xmlns:a16="http://schemas.microsoft.com/office/drawing/2014/main" id="{6A2F341B-9994-29A3-ED49-00DAEAAD373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97223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500332" y="6356350"/>
            <a:ext cx="2537608"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7608" cy="365125"/>
          </a:xfrm>
        </p:spPr>
        <p:txBody>
          <a:bodyPr/>
          <a:lstStyle/>
          <a:p>
            <a:fld id="{92230763-09DA-4369-B759-4F3C13DCD774}" type="slidenum">
              <a:rPr lang="en-US" smtClean="0"/>
              <a:t>‹#›</a:t>
            </a:fld>
            <a:endParaRPr lang="en-US" dirty="0"/>
          </a:p>
        </p:txBody>
      </p:sp>
      <p:pic>
        <p:nvPicPr>
          <p:cNvPr id="5" name="Picture 4">
            <a:extLst>
              <a:ext uri="{FF2B5EF4-FFF2-40B4-BE49-F238E27FC236}">
                <a16:creationId xmlns:a16="http://schemas.microsoft.com/office/drawing/2014/main" id="{AE743D8C-7D60-D1FE-287C-36AD34CF0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6" name="Rectangle 5">
            <a:extLst>
              <a:ext uri="{FF2B5EF4-FFF2-40B4-BE49-F238E27FC236}">
                <a16:creationId xmlns:a16="http://schemas.microsoft.com/office/drawing/2014/main" id="{524448E4-7EC0-839F-C912-BEFCC1F2DC64}"/>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A82A3F8-A83C-F018-AF6B-A613FF802BF8}"/>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5884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5818-40D6-A3FB-DB69-A66CD0672B35}"/>
              </a:ext>
            </a:extLst>
          </p:cNvPr>
          <p:cNvSpPr>
            <a:spLocks noGrp="1"/>
          </p:cNvSpPr>
          <p:nvPr>
            <p:ph type="title"/>
          </p:nvPr>
        </p:nvSpPr>
        <p:spPr>
          <a:xfrm>
            <a:off x="831850" y="1709739"/>
            <a:ext cx="10515600" cy="114658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F56-9917-B2D3-0FEC-B33FD31B1DA7}"/>
              </a:ext>
            </a:extLst>
          </p:cNvPr>
          <p:cNvSpPr>
            <a:spLocks noGrp="1"/>
          </p:cNvSpPr>
          <p:nvPr>
            <p:ph type="body" idx="1"/>
          </p:nvPr>
        </p:nvSpPr>
        <p:spPr>
          <a:xfrm>
            <a:off x="831850" y="2958627"/>
            <a:ext cx="10515600" cy="13588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0AFF-D446-E80D-C484-81D8B9340EAC}"/>
              </a:ext>
            </a:extLst>
          </p:cNvPr>
          <p:cNvSpPr>
            <a:spLocks noGrp="1"/>
          </p:cNvSpPr>
          <p:nvPr>
            <p:ph type="dt" sz="half" idx="10"/>
          </p:nvPr>
        </p:nvSpPr>
        <p:spPr>
          <a:xfrm>
            <a:off x="500332" y="6356350"/>
            <a:ext cx="2537608" cy="365125"/>
          </a:xfrm>
        </p:spPr>
        <p:txBody>
          <a:bodyPr/>
          <a:lstStyle/>
          <a:p>
            <a:fld id="{AE6966B9-88C7-4C18-8DAE-951CE5677ADC}" type="datetime1">
              <a:rPr lang="en-US" smtClean="0"/>
              <a:t>4/16/2026</a:t>
            </a:fld>
            <a:endParaRPr lang="en-US" dirty="0"/>
          </a:p>
        </p:txBody>
      </p:sp>
      <p:sp>
        <p:nvSpPr>
          <p:cNvPr id="5" name="Footer Placeholder 4">
            <a:extLst>
              <a:ext uri="{FF2B5EF4-FFF2-40B4-BE49-F238E27FC236}">
                <a16:creationId xmlns:a16="http://schemas.microsoft.com/office/drawing/2014/main" id="{0FEDF66D-594D-98A5-DC16-535095F0837C}"/>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A4E3CEB8-06F9-D976-3D0B-C8042085A8B3}"/>
              </a:ext>
            </a:extLst>
          </p:cNvPr>
          <p:cNvSpPr>
            <a:spLocks noGrp="1"/>
          </p:cNvSpPr>
          <p:nvPr>
            <p:ph type="sldNum" sz="quarter" idx="12"/>
          </p:nvPr>
        </p:nvSpPr>
        <p:spPr>
          <a:xfrm>
            <a:off x="9154060" y="6356350"/>
            <a:ext cx="2537608" cy="365125"/>
          </a:xfrm>
        </p:spPr>
        <p:txBody>
          <a:bodyPr/>
          <a:lstStyle/>
          <a:p>
            <a:fld id="{92230763-09DA-4369-B759-4F3C13DCD774}" type="slidenum">
              <a:rPr lang="en-US" smtClean="0"/>
              <a:t>‹#›</a:t>
            </a:fld>
            <a:endParaRPr lang="en-US" dirty="0"/>
          </a:p>
        </p:txBody>
      </p:sp>
      <p:pic>
        <p:nvPicPr>
          <p:cNvPr id="7" name="Picture 6">
            <a:extLst>
              <a:ext uri="{FF2B5EF4-FFF2-40B4-BE49-F238E27FC236}">
                <a16:creationId xmlns:a16="http://schemas.microsoft.com/office/drawing/2014/main" id="{A88DB70B-E377-0420-F34D-FA573770A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8" name="Rectangle 7">
            <a:extLst>
              <a:ext uri="{FF2B5EF4-FFF2-40B4-BE49-F238E27FC236}">
                <a16:creationId xmlns:a16="http://schemas.microsoft.com/office/drawing/2014/main" id="{8974ED30-27E8-FD84-0775-56DAC374886F}"/>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69D867F9-9F28-1211-0344-995D030CC14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285673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B7C-CB03-89A3-7B8F-653304801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008F4-C0FE-A04F-1316-40519194783B}"/>
              </a:ext>
            </a:extLst>
          </p:cNvPr>
          <p:cNvSpPr>
            <a:spLocks noGrp="1"/>
          </p:cNvSpPr>
          <p:nvPr>
            <p:ph type="dt" sz="half" idx="10"/>
          </p:nvPr>
        </p:nvSpPr>
        <p:spPr>
          <a:xfrm>
            <a:off x="517584" y="6356350"/>
            <a:ext cx="2520355" cy="365125"/>
          </a:xfrm>
        </p:spPr>
        <p:txBody>
          <a:bodyPr/>
          <a:lstStyle/>
          <a:p>
            <a:fld id="{14723AFA-9489-4BC8-8B40-71941F7392FC}" type="datetime1">
              <a:rPr lang="en-US" smtClean="0"/>
              <a:t>4/16/2026</a:t>
            </a:fld>
            <a:endParaRPr lang="en-US" dirty="0"/>
          </a:p>
        </p:txBody>
      </p:sp>
      <p:sp>
        <p:nvSpPr>
          <p:cNvPr id="4" name="Footer Placeholder 3">
            <a:extLst>
              <a:ext uri="{FF2B5EF4-FFF2-40B4-BE49-F238E27FC236}">
                <a16:creationId xmlns:a16="http://schemas.microsoft.com/office/drawing/2014/main" id="{A1D5F98F-195F-4717-2F0D-C833AEC95296}"/>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968E8BCE-F264-0A98-BF9C-3FE25038EE7E}"/>
              </a:ext>
            </a:extLst>
          </p:cNvPr>
          <p:cNvSpPr>
            <a:spLocks noGrp="1"/>
          </p:cNvSpPr>
          <p:nvPr>
            <p:ph type="sldNum" sz="quarter" idx="12"/>
          </p:nvPr>
        </p:nvSpPr>
        <p:spPr>
          <a:xfrm>
            <a:off x="9154060" y="6356350"/>
            <a:ext cx="2520356" cy="365125"/>
          </a:xfrm>
        </p:spPr>
        <p:txBody>
          <a:bodyPr/>
          <a:lstStyle/>
          <a:p>
            <a:fld id="{92230763-09DA-4369-B759-4F3C13DCD774}" type="slidenum">
              <a:rPr lang="en-US" smtClean="0"/>
              <a:t>‹#›</a:t>
            </a:fld>
            <a:endParaRPr lang="en-US" dirty="0"/>
          </a:p>
        </p:txBody>
      </p:sp>
      <p:pic>
        <p:nvPicPr>
          <p:cNvPr id="6" name="Picture 5">
            <a:extLst>
              <a:ext uri="{FF2B5EF4-FFF2-40B4-BE49-F238E27FC236}">
                <a16:creationId xmlns:a16="http://schemas.microsoft.com/office/drawing/2014/main" id="{D7D1C29D-6094-2BFD-B1E1-89617B52E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7" name="Rectangle 6">
            <a:extLst>
              <a:ext uri="{FF2B5EF4-FFF2-40B4-BE49-F238E27FC236}">
                <a16:creationId xmlns:a16="http://schemas.microsoft.com/office/drawing/2014/main" id="{E1BE6E9A-F824-49E6-8140-2AEF8F52CE5E}"/>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2E64E12-0840-99A5-D1C2-9A060240BE1E}"/>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58292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6EDCC3-7D66-958B-66B8-A2D27ABF1CB6}"/>
              </a:ext>
            </a:extLst>
          </p:cNvPr>
          <p:cNvSpPr>
            <a:spLocks noGrp="1"/>
          </p:cNvSpPr>
          <p:nvPr>
            <p:ph type="dt" sz="half" idx="10"/>
          </p:nvPr>
        </p:nvSpPr>
        <p:spPr/>
        <p:txBody>
          <a:bodyPr/>
          <a:lstStyle/>
          <a:p>
            <a:fld id="{968B1CFF-4006-4E64-88B8-712B12C49315}" type="datetime1">
              <a:rPr lang="en-US" smtClean="0"/>
              <a:t>4/16/2026</a:t>
            </a:fld>
            <a:endParaRPr lang="en-US" dirty="0"/>
          </a:p>
        </p:txBody>
      </p:sp>
      <p:sp>
        <p:nvSpPr>
          <p:cNvPr id="4" name="Footer Placeholder 3">
            <a:extLst>
              <a:ext uri="{FF2B5EF4-FFF2-40B4-BE49-F238E27FC236}">
                <a16:creationId xmlns:a16="http://schemas.microsoft.com/office/drawing/2014/main" id="{8A888ECB-ADE2-7478-5646-2CE8499C95E8}"/>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66B56DF6-847F-BB6A-9FAE-49A77E5AD071}"/>
              </a:ext>
            </a:extLst>
          </p:cNvPr>
          <p:cNvSpPr>
            <a:spLocks noGrp="1"/>
          </p:cNvSpPr>
          <p:nvPr>
            <p:ph type="sldNum" sz="quarter" idx="12"/>
          </p:nvPr>
        </p:nvSpPr>
        <p:spPr/>
        <p:txBody>
          <a:bodyPr/>
          <a:lstStyle/>
          <a:p>
            <a:fld id="{92230763-09DA-4369-B759-4F3C13DCD774}" type="slidenum">
              <a:rPr lang="en-US" smtClean="0"/>
              <a:pPr/>
              <a:t>‹#›</a:t>
            </a:fld>
            <a:endParaRPr lang="en-US" dirty="0"/>
          </a:p>
        </p:txBody>
      </p:sp>
      <p:sp>
        <p:nvSpPr>
          <p:cNvPr id="7" name="Text Placeholder 6">
            <a:extLst>
              <a:ext uri="{FF2B5EF4-FFF2-40B4-BE49-F238E27FC236}">
                <a16:creationId xmlns:a16="http://schemas.microsoft.com/office/drawing/2014/main" id="{86EF53E9-FEE4-CCE3-2696-CEE50B69F236}"/>
              </a:ext>
            </a:extLst>
          </p:cNvPr>
          <p:cNvSpPr>
            <a:spLocks noGrp="1"/>
          </p:cNvSpPr>
          <p:nvPr>
            <p:ph type="body" sz="quarter" idx="13" hasCustomPrompt="1"/>
          </p:nvPr>
        </p:nvSpPr>
        <p:spPr>
          <a:xfrm>
            <a:off x="438912" y="1700784"/>
            <a:ext cx="11307762" cy="4210050"/>
          </a:xfrm>
        </p:spPr>
        <p:txBody>
          <a:bodyPr/>
          <a:lstStyle>
            <a:lvl1pPr marL="0" indent="0">
              <a:buNone/>
              <a:defRPr/>
            </a:lvl1pPr>
          </a:lstStyle>
          <a:p>
            <a:pPr lvl="0"/>
            <a:r>
              <a:rPr lang="en-US"/>
              <a:t>Click to add Terminal Learning Objective</a:t>
            </a:r>
          </a:p>
        </p:txBody>
      </p:sp>
      <p:sp>
        <p:nvSpPr>
          <p:cNvPr id="2" name="Text Placeholder 8">
            <a:extLst>
              <a:ext uri="{FF2B5EF4-FFF2-40B4-BE49-F238E27FC236}">
                <a16:creationId xmlns:a16="http://schemas.microsoft.com/office/drawing/2014/main" id="{C64BFD35-504F-31CA-4962-2E7068BE90BC}"/>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46345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Lar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A609CC-C963-22EE-4680-2B61C50E79F0}"/>
              </a:ext>
            </a:extLst>
          </p:cNvPr>
          <p:cNvSpPr>
            <a:spLocks noGrp="1"/>
          </p:cNvSpPr>
          <p:nvPr>
            <p:ph type="dt" sz="half" idx="10"/>
          </p:nvPr>
        </p:nvSpPr>
        <p:spPr>
          <a:xfrm>
            <a:off x="503208" y="6356350"/>
            <a:ext cx="2534732" cy="365125"/>
          </a:xfrm>
        </p:spPr>
        <p:txBody>
          <a:bodyPr/>
          <a:lstStyle/>
          <a:p>
            <a:fld id="{CDF17356-DDAC-463D-8164-4E35BD9B730E}" type="datetime1">
              <a:rPr lang="en-US" smtClean="0"/>
              <a:t>4/16/2026</a:t>
            </a:fld>
            <a:endParaRPr lang="en-US" dirty="0"/>
          </a:p>
        </p:txBody>
      </p:sp>
      <p:sp>
        <p:nvSpPr>
          <p:cNvPr id="6" name="Footer Placeholder 5">
            <a:extLst>
              <a:ext uri="{FF2B5EF4-FFF2-40B4-BE49-F238E27FC236}">
                <a16:creationId xmlns:a16="http://schemas.microsoft.com/office/drawing/2014/main" id="{A36FDB8B-8907-0CA3-4AEF-7BC5E2ABE349}"/>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D2285658-A443-8E24-41A7-00C6F4B0A14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8" name="Text Placeholder 7">
            <a:extLst>
              <a:ext uri="{FF2B5EF4-FFF2-40B4-BE49-F238E27FC236}">
                <a16:creationId xmlns:a16="http://schemas.microsoft.com/office/drawing/2014/main" id="{09A8B1F3-66ED-3D40-61F2-9193BE944B5A}"/>
              </a:ext>
            </a:extLst>
          </p:cNvPr>
          <p:cNvSpPr>
            <a:spLocks noGrp="1"/>
          </p:cNvSpPr>
          <p:nvPr>
            <p:ph type="body" sz="quarter" idx="13"/>
          </p:nvPr>
        </p:nvSpPr>
        <p:spPr>
          <a:xfrm>
            <a:off x="438912" y="1700784"/>
            <a:ext cx="353539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a:extLst>
              <a:ext uri="{FF2B5EF4-FFF2-40B4-BE49-F238E27FC236}">
                <a16:creationId xmlns:a16="http://schemas.microsoft.com/office/drawing/2014/main" id="{E58856A6-5826-A0EF-4451-6DF69A4D193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2" name="Picture Placeholder 11">
            <a:extLst>
              <a:ext uri="{FF2B5EF4-FFF2-40B4-BE49-F238E27FC236}">
                <a16:creationId xmlns:a16="http://schemas.microsoft.com/office/drawing/2014/main" id="{3CFCD236-ACBA-1BAA-C05A-0D88AD70ABCD}"/>
              </a:ext>
            </a:extLst>
          </p:cNvPr>
          <p:cNvSpPr>
            <a:spLocks noGrp="1"/>
          </p:cNvSpPr>
          <p:nvPr>
            <p:ph type="pic" sz="quarter" idx="16" hasCustomPrompt="1"/>
          </p:nvPr>
        </p:nvSpPr>
        <p:spPr>
          <a:xfrm>
            <a:off x="4443984" y="1700784"/>
            <a:ext cx="73152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3" name="Text Placeholder 10">
            <a:extLst>
              <a:ext uri="{FF2B5EF4-FFF2-40B4-BE49-F238E27FC236}">
                <a16:creationId xmlns:a16="http://schemas.microsoft.com/office/drawing/2014/main" id="{C953263A-4639-84C0-C3D8-4E58FC26278F}"/>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4400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5394960" cy="4343400"/>
          </a:xfrm>
        </p:spPr>
        <p:txBody>
          <a:bodyPr/>
          <a:lstStyle>
            <a:lvl1pPr marL="228600" indent="-228600">
              <a:buFont typeface="Arial" panose="020B0604020202020204" pitchFamily="34" charset="0"/>
              <a:buChar char="•"/>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0C6A323F-73F7-2304-DE07-5C77F5C9555A}"/>
              </a:ext>
            </a:extLst>
          </p:cNvPr>
          <p:cNvSpPr>
            <a:spLocks noGrp="1"/>
          </p:cNvSpPr>
          <p:nvPr>
            <p:ph type="pic" sz="quarter" idx="16" hasCustomPrompt="1"/>
          </p:nvPr>
        </p:nvSpPr>
        <p:spPr>
          <a:xfrm>
            <a:off x="6272784" y="1700784"/>
            <a:ext cx="54864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B04871BA-F9AE-CDC7-52A3-EC1A2A23390C}"/>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741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Graphic Medi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11319278" cy="867318"/>
          </a:xfrm>
        </p:spPr>
        <p:txBody>
          <a:bodyPr/>
          <a:lstStyle>
            <a:lvl1pPr marL="0" indent="0">
              <a:buNone/>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7264DBBB-5B10-087E-7120-3238DBAD09B1}"/>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Text Placeholder 10">
            <a:extLst>
              <a:ext uri="{FF2B5EF4-FFF2-40B4-BE49-F238E27FC236}">
                <a16:creationId xmlns:a16="http://schemas.microsoft.com/office/drawing/2014/main" id="{A0ACEA95-F3DF-8618-38A4-BFA3ACCA4783}"/>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5741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Size Graph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D060EBA4-132C-A7E3-A83E-DE265CBC4C7C}"/>
              </a:ext>
            </a:extLst>
          </p:cNvPr>
          <p:cNvSpPr>
            <a:spLocks noGrp="1"/>
          </p:cNvSpPr>
          <p:nvPr>
            <p:ph type="pic" sz="quarter" idx="16" hasCustomPrompt="1"/>
          </p:nvPr>
        </p:nvSpPr>
        <p:spPr>
          <a:xfrm>
            <a:off x="438912" y="1700784"/>
            <a:ext cx="11320272"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8F23B25E-A73A-421A-2456-26F4525F0424}"/>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1483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4BA3AC7C-F021-5DC7-91AC-747679518336}"/>
              </a:ext>
            </a:extLst>
          </p:cNvPr>
          <p:cNvSpPr>
            <a:spLocks noGrp="1"/>
          </p:cNvSpPr>
          <p:nvPr>
            <p:ph type="pic" sz="quarter" idx="16" hasCustomPrompt="1"/>
          </p:nvPr>
        </p:nvSpPr>
        <p:spPr>
          <a:xfrm>
            <a:off x="438912"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3" name="Picture Placeholder 11">
            <a:extLst>
              <a:ext uri="{FF2B5EF4-FFF2-40B4-BE49-F238E27FC236}">
                <a16:creationId xmlns:a16="http://schemas.microsoft.com/office/drawing/2014/main" id="{F5FAE5D9-AA18-3DE7-EBB5-0870BE6D321F}"/>
              </a:ext>
            </a:extLst>
          </p:cNvPr>
          <p:cNvSpPr>
            <a:spLocks noGrp="1"/>
          </p:cNvSpPr>
          <p:nvPr>
            <p:ph type="pic" sz="quarter" idx="17" hasCustomPrompt="1"/>
          </p:nvPr>
        </p:nvSpPr>
        <p:spPr>
          <a:xfrm>
            <a:off x="4489318"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755D38E3-A57E-BFBC-1216-21185E38651F}"/>
              </a:ext>
            </a:extLst>
          </p:cNvPr>
          <p:cNvSpPr>
            <a:spLocks noGrp="1"/>
          </p:cNvSpPr>
          <p:nvPr>
            <p:ph type="pic" sz="quarter" idx="18" hasCustomPrompt="1"/>
          </p:nvPr>
        </p:nvSpPr>
        <p:spPr>
          <a:xfrm>
            <a:off x="8560574"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CDD10D4F-493F-A155-DC43-64BA3A71A1A3}"/>
              </a:ext>
            </a:extLst>
          </p:cNvPr>
          <p:cNvSpPr>
            <a:spLocks noGrp="1"/>
          </p:cNvSpPr>
          <p:nvPr>
            <p:ph type="pic" sz="quarter" idx="19" hasCustomPrompt="1"/>
          </p:nvPr>
        </p:nvSpPr>
        <p:spPr>
          <a:xfrm>
            <a:off x="438912"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37319367-0AB0-B3CF-E362-0C3BCA9D0980}"/>
              </a:ext>
            </a:extLst>
          </p:cNvPr>
          <p:cNvSpPr>
            <a:spLocks noGrp="1"/>
          </p:cNvSpPr>
          <p:nvPr>
            <p:ph type="pic" sz="quarter" idx="20" hasCustomPrompt="1"/>
          </p:nvPr>
        </p:nvSpPr>
        <p:spPr>
          <a:xfrm>
            <a:off x="4489318"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1" name="Picture Placeholder 11">
            <a:extLst>
              <a:ext uri="{FF2B5EF4-FFF2-40B4-BE49-F238E27FC236}">
                <a16:creationId xmlns:a16="http://schemas.microsoft.com/office/drawing/2014/main" id="{9C492700-2D46-62A0-C52A-99FF4C302B4A}"/>
              </a:ext>
            </a:extLst>
          </p:cNvPr>
          <p:cNvSpPr>
            <a:spLocks noGrp="1"/>
          </p:cNvSpPr>
          <p:nvPr>
            <p:ph type="pic" sz="quarter" idx="21" hasCustomPrompt="1"/>
          </p:nvPr>
        </p:nvSpPr>
        <p:spPr>
          <a:xfrm>
            <a:off x="8558784"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3" name="Text Placeholder 10">
            <a:extLst>
              <a:ext uri="{FF2B5EF4-FFF2-40B4-BE49-F238E27FC236}">
                <a16:creationId xmlns:a16="http://schemas.microsoft.com/office/drawing/2014/main" id="{51D4AFA2-B314-C1A8-0466-79B46D922AA1}"/>
              </a:ext>
            </a:extLst>
          </p:cNvPr>
          <p:cNvSpPr>
            <a:spLocks noGrp="1"/>
          </p:cNvSpPr>
          <p:nvPr>
            <p:ph type="body" sz="quarter" idx="22"/>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4252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F2889C3B-B742-4D9F-B0D9-B6931E6CFDEA}"/>
              </a:ext>
            </a:extLst>
          </p:cNvPr>
          <p:cNvSpPr>
            <a:spLocks noGrp="1"/>
          </p:cNvSpPr>
          <p:nvPr>
            <p:ph type="pic" sz="quarter" idx="16" hasCustomPrompt="1"/>
          </p:nvPr>
        </p:nvSpPr>
        <p:spPr>
          <a:xfrm>
            <a:off x="2507887"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F03A14BD-9FE4-6B90-DC2E-5DC92DED051F}"/>
              </a:ext>
            </a:extLst>
          </p:cNvPr>
          <p:cNvSpPr>
            <a:spLocks noGrp="1"/>
          </p:cNvSpPr>
          <p:nvPr>
            <p:ph type="pic" sz="quarter" idx="17" hasCustomPrompt="1"/>
          </p:nvPr>
        </p:nvSpPr>
        <p:spPr>
          <a:xfrm>
            <a:off x="6483713"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E13677E4-98E5-29D0-655F-912AA17D9D0C}"/>
              </a:ext>
            </a:extLst>
          </p:cNvPr>
          <p:cNvSpPr>
            <a:spLocks noGrp="1"/>
          </p:cNvSpPr>
          <p:nvPr>
            <p:ph type="pic" sz="quarter" idx="18" hasCustomPrompt="1"/>
          </p:nvPr>
        </p:nvSpPr>
        <p:spPr>
          <a:xfrm>
            <a:off x="2507887" y="3981211"/>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940365A4-E37E-EED9-7E38-B48320842236}"/>
              </a:ext>
            </a:extLst>
          </p:cNvPr>
          <p:cNvSpPr>
            <a:spLocks noGrp="1"/>
          </p:cNvSpPr>
          <p:nvPr>
            <p:ph type="pic" sz="quarter" idx="19" hasCustomPrompt="1"/>
          </p:nvPr>
        </p:nvSpPr>
        <p:spPr>
          <a:xfrm>
            <a:off x="6483713" y="3977640"/>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userDrawn="1">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userDrawn="1">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userDrawn="1">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userDrawn="1">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Text Placeholder 10">
            <a:extLst>
              <a:ext uri="{FF2B5EF4-FFF2-40B4-BE49-F238E27FC236}">
                <a16:creationId xmlns:a16="http://schemas.microsoft.com/office/drawing/2014/main" id="{58A91402-2CF8-7C7E-7C45-A0B8A97C1428}"/>
              </a:ext>
            </a:extLst>
          </p:cNvPr>
          <p:cNvSpPr>
            <a:spLocks noGrp="1"/>
          </p:cNvSpPr>
          <p:nvPr>
            <p:ph type="body" sz="quarter" idx="20"/>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2463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3" name="Content Placeholder 2">
            <a:extLst>
              <a:ext uri="{FF2B5EF4-FFF2-40B4-BE49-F238E27FC236}">
                <a16:creationId xmlns:a16="http://schemas.microsoft.com/office/drawing/2014/main" id="{6A51D40A-9851-2740-4D12-B8C0A7D47CBB}"/>
              </a:ext>
            </a:extLst>
          </p:cNvPr>
          <p:cNvSpPr>
            <a:spLocks noGrp="1"/>
          </p:cNvSpPr>
          <p:nvPr>
            <p:ph sz="half" idx="1" hasCustomPrompt="1"/>
          </p:nvPr>
        </p:nvSpPr>
        <p:spPr>
          <a:xfrm>
            <a:off x="438912" y="1700784"/>
            <a:ext cx="11319278" cy="984050"/>
          </a:xfrm>
        </p:spPr>
        <p:txBody>
          <a:bodyPr/>
          <a:lstStyle>
            <a:lvl1pPr marL="0" indent="0">
              <a:buNone/>
              <a:defRPr/>
            </a:lvl1pPr>
          </a:lstStyle>
          <a:p>
            <a:pPr lvl="0"/>
            <a:r>
              <a:rPr lang="en-US"/>
              <a:t>Click to edit text</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02582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A3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A1B29-24AE-4195-50FB-CDC596FF609F}"/>
              </a:ext>
            </a:extLst>
          </p:cNvPr>
          <p:cNvSpPr>
            <a:spLocks noGrp="1"/>
          </p:cNvSpPr>
          <p:nvPr>
            <p:ph type="title"/>
          </p:nvPr>
        </p:nvSpPr>
        <p:spPr>
          <a:xfrm>
            <a:off x="838200" y="1605257"/>
            <a:ext cx="10515600" cy="8132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BA9D-A6AC-6197-4868-2540E38CF1AD}"/>
              </a:ext>
            </a:extLst>
          </p:cNvPr>
          <p:cNvSpPr>
            <a:spLocks noGrp="1"/>
          </p:cNvSpPr>
          <p:nvPr>
            <p:ph type="body" idx="1"/>
          </p:nvPr>
        </p:nvSpPr>
        <p:spPr>
          <a:xfrm>
            <a:off x="838200" y="2410041"/>
            <a:ext cx="10515600" cy="1869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12814-4CE2-89E3-5ED5-7B9D27F78916}"/>
              </a:ext>
            </a:extLst>
          </p:cNvPr>
          <p:cNvSpPr>
            <a:spLocks noGrp="1"/>
          </p:cNvSpPr>
          <p:nvPr>
            <p:ph type="dt" sz="half" idx="2"/>
          </p:nvPr>
        </p:nvSpPr>
        <p:spPr>
          <a:xfrm>
            <a:off x="29474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968B1CFF-4006-4E64-88B8-712B12C49315}" type="datetime1">
              <a:rPr lang="en-US" smtClean="0"/>
              <a:t>4/16/2026</a:t>
            </a:fld>
            <a:endParaRPr lang="en-US" dirty="0"/>
          </a:p>
        </p:txBody>
      </p:sp>
      <p:sp>
        <p:nvSpPr>
          <p:cNvPr id="5" name="Footer Placeholder 4">
            <a:extLst>
              <a:ext uri="{FF2B5EF4-FFF2-40B4-BE49-F238E27FC236}">
                <a16:creationId xmlns:a16="http://schemas.microsoft.com/office/drawing/2014/main" id="{4A810F17-A592-86E5-2433-E7CD7AE1D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UNCLASSIFIED</a:t>
            </a:r>
          </a:p>
        </p:txBody>
      </p:sp>
      <p:sp>
        <p:nvSpPr>
          <p:cNvPr id="6" name="Slide Number Placeholder 5">
            <a:extLst>
              <a:ext uri="{FF2B5EF4-FFF2-40B4-BE49-F238E27FC236}">
                <a16:creationId xmlns:a16="http://schemas.microsoft.com/office/drawing/2014/main" id="{40D5CC12-707E-63AC-6E17-138B36B0FA57}"/>
              </a:ext>
            </a:extLst>
          </p:cNvPr>
          <p:cNvSpPr>
            <a:spLocks noGrp="1"/>
          </p:cNvSpPr>
          <p:nvPr>
            <p:ph type="sldNum" sz="quarter" idx="4"/>
          </p:nvPr>
        </p:nvSpPr>
        <p:spPr>
          <a:xfrm>
            <a:off x="915406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2230763-09DA-4369-B759-4F3C13DCD774}" type="slidenum">
              <a:rPr lang="en-US" smtClean="0"/>
              <a:pPr/>
              <a:t>‹#›</a:t>
            </a:fld>
            <a:endParaRPr lang="en-US" dirty="0"/>
          </a:p>
        </p:txBody>
      </p:sp>
      <p:sp>
        <p:nvSpPr>
          <p:cNvPr id="10" name="Rectangle 9">
            <a:extLst>
              <a:ext uri="{FF2B5EF4-FFF2-40B4-BE49-F238E27FC236}">
                <a16:creationId xmlns:a16="http://schemas.microsoft.com/office/drawing/2014/main" id="{6F98936F-F202-3AFA-3367-1E322F7B3701}"/>
              </a:ext>
            </a:extLst>
          </p:cNvPr>
          <p:cNvSpPr/>
          <p:nvPr userDrawn="1"/>
        </p:nvSpPr>
        <p:spPr>
          <a:xfrm>
            <a:off x="-11332" y="-12274"/>
            <a:ext cx="12203331" cy="1235318"/>
          </a:xfrm>
          <a:prstGeom prst="rect">
            <a:avLst/>
          </a:prstGeom>
          <a:solidFill>
            <a:srgbClr val="797979">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F113D29-831E-8566-CF97-D272886518C2}"/>
              </a:ext>
            </a:extLst>
          </p:cNvPr>
          <p:cNvSpPr/>
          <p:nvPr userDrawn="1"/>
        </p:nvSpPr>
        <p:spPr>
          <a:xfrm>
            <a:off x="-15498" y="256741"/>
            <a:ext cx="11978898" cy="1235318"/>
          </a:xfrm>
          <a:prstGeom prst="rect">
            <a:avLst/>
          </a:prstGeom>
          <a:solidFill>
            <a:srgbClr val="E8B00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71B408E-4963-1349-3A75-E567A4865413}"/>
              </a:ext>
            </a:extLst>
          </p:cNvPr>
          <p:cNvSpPr/>
          <p:nvPr userDrawn="1"/>
        </p:nvSpPr>
        <p:spPr>
          <a:xfrm>
            <a:off x="183552" y="447039"/>
            <a:ext cx="12008448" cy="1149199"/>
          </a:xfrm>
          <a:prstGeom prst="rect">
            <a:avLst/>
          </a:prstGeom>
          <a:solidFill>
            <a:srgbClr val="012A3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02604568-48C4-37C0-9570-8451ED3743F0}"/>
              </a:ext>
            </a:extLst>
          </p:cNvPr>
          <p:cNvSpPr/>
          <p:nvPr userDrawn="1"/>
        </p:nvSpPr>
        <p:spPr>
          <a:xfrm>
            <a:off x="10648950" y="652377"/>
            <a:ext cx="1539875"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75" h="758825">
                <a:moveTo>
                  <a:pt x="1539875" y="6350"/>
                </a:moveTo>
                <a:lnTo>
                  <a:pt x="1539875" y="758825"/>
                </a:lnTo>
                <a:lnTo>
                  <a:pt x="0" y="752475"/>
                </a:lnTo>
                <a:lnTo>
                  <a:pt x="301625" y="0"/>
                </a:lnTo>
                <a:lnTo>
                  <a:pt x="1539875" y="635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descr="Logo&#10;&#10;Description automatically generated">
            <a:extLst>
              <a:ext uri="{FF2B5EF4-FFF2-40B4-BE49-F238E27FC236}">
                <a16:creationId xmlns:a16="http://schemas.microsoft.com/office/drawing/2014/main" id="{76EC0A5A-EDC0-B4CC-3360-FAEC22551488}"/>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1117603" y="579437"/>
            <a:ext cx="819873" cy="819873"/>
          </a:xfrm>
          <a:prstGeom prst="rect">
            <a:avLst/>
          </a:prstGeom>
          <a:effectLst/>
        </p:spPr>
      </p:pic>
      <p:sp>
        <p:nvSpPr>
          <p:cNvPr id="21" name="Freeform: Shape 16">
            <a:extLst>
              <a:ext uri="{FF2B5EF4-FFF2-40B4-BE49-F238E27FC236}">
                <a16:creationId xmlns:a16="http://schemas.microsoft.com/office/drawing/2014/main" id="{BCF2C520-211D-24B9-3F0F-91DB741DE6BC}"/>
              </a:ext>
            </a:extLst>
          </p:cNvPr>
          <p:cNvSpPr/>
          <p:nvPr userDrawn="1"/>
        </p:nvSpPr>
        <p:spPr>
          <a:xfrm>
            <a:off x="10274302" y="652377"/>
            <a:ext cx="609600"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758825">
                <a:moveTo>
                  <a:pt x="609600" y="0"/>
                </a:moveTo>
                <a:lnTo>
                  <a:pt x="314325" y="755650"/>
                </a:lnTo>
                <a:lnTo>
                  <a:pt x="0" y="758825"/>
                </a:lnTo>
                <a:lnTo>
                  <a:pt x="317500" y="0"/>
                </a:lnTo>
                <a:lnTo>
                  <a:pt x="609600"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Freeform: Shape 19">
            <a:extLst>
              <a:ext uri="{FF2B5EF4-FFF2-40B4-BE49-F238E27FC236}">
                <a16:creationId xmlns:a16="http://schemas.microsoft.com/office/drawing/2014/main" id="{903C07D8-911F-32D2-B954-08F36D7C5B14}"/>
              </a:ext>
            </a:extLst>
          </p:cNvPr>
          <p:cNvSpPr/>
          <p:nvPr userDrawn="1"/>
        </p:nvSpPr>
        <p:spPr>
          <a:xfrm>
            <a:off x="10058402" y="652378"/>
            <a:ext cx="473073" cy="666661"/>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425450 w 609600"/>
              <a:gd name="connsiteY3" fmla="*/ 0 h 758825"/>
              <a:gd name="connsiteX4" fmla="*/ 609600 w 609600"/>
              <a:gd name="connsiteY4" fmla="*/ 0 h 758825"/>
              <a:gd name="connsiteX0" fmla="*/ 444500 w 444500"/>
              <a:gd name="connsiteY0" fmla="*/ 0 h 755650"/>
              <a:gd name="connsiteX1" fmla="*/ 149225 w 444500"/>
              <a:gd name="connsiteY1" fmla="*/ 755650 h 755650"/>
              <a:gd name="connsiteX2" fmla="*/ 0 w 444500"/>
              <a:gd name="connsiteY2" fmla="*/ 752475 h 755650"/>
              <a:gd name="connsiteX3" fmla="*/ 260350 w 444500"/>
              <a:gd name="connsiteY3" fmla="*/ 0 h 755650"/>
              <a:gd name="connsiteX4" fmla="*/ 444500 w 444500"/>
              <a:gd name="connsiteY4" fmla="*/ 0 h 755650"/>
              <a:gd name="connsiteX0" fmla="*/ 444500 w 444500"/>
              <a:gd name="connsiteY0" fmla="*/ 0 h 755650"/>
              <a:gd name="connsiteX1" fmla="*/ 149225 w 444500"/>
              <a:gd name="connsiteY1" fmla="*/ 755650 h 755650"/>
              <a:gd name="connsiteX2" fmla="*/ 0 w 444500"/>
              <a:gd name="connsiteY2" fmla="*/ 752475 h 755650"/>
              <a:gd name="connsiteX3" fmla="*/ 307975 w 444500"/>
              <a:gd name="connsiteY3" fmla="*/ 0 h 755650"/>
              <a:gd name="connsiteX4" fmla="*/ 444500 w 444500"/>
              <a:gd name="connsiteY4" fmla="*/ 0 h 755650"/>
              <a:gd name="connsiteX0" fmla="*/ 441325 w 441325"/>
              <a:gd name="connsiteY0" fmla="*/ 0 h 758825"/>
              <a:gd name="connsiteX1" fmla="*/ 146050 w 441325"/>
              <a:gd name="connsiteY1" fmla="*/ 755650 h 758825"/>
              <a:gd name="connsiteX2" fmla="*/ 0 w 441325"/>
              <a:gd name="connsiteY2" fmla="*/ 758825 h 758825"/>
              <a:gd name="connsiteX3" fmla="*/ 304800 w 441325"/>
              <a:gd name="connsiteY3" fmla="*/ 0 h 758825"/>
              <a:gd name="connsiteX4" fmla="*/ 441325 w 441325"/>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758825">
                <a:moveTo>
                  <a:pt x="441325" y="0"/>
                </a:moveTo>
                <a:lnTo>
                  <a:pt x="146050" y="755650"/>
                </a:lnTo>
                <a:lnTo>
                  <a:pt x="0" y="758825"/>
                </a:lnTo>
                <a:lnTo>
                  <a:pt x="304800" y="0"/>
                </a:lnTo>
                <a:lnTo>
                  <a:pt x="441325"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ction Button: Blank 8">
            <a:hlinkClick r:id="" action="ppaction://hlinkshowjump?jump=lastslide" highlightClick="1"/>
            <a:extLst>
              <a:ext uri="{FF2B5EF4-FFF2-40B4-BE49-F238E27FC236}">
                <a16:creationId xmlns:a16="http://schemas.microsoft.com/office/drawing/2014/main" id="{EA23F78E-0C65-3A1E-E793-FAA175128F56}"/>
              </a:ext>
            </a:extLst>
          </p:cNvPr>
          <p:cNvSpPr/>
          <p:nvPr userDrawn="1"/>
        </p:nvSpPr>
        <p:spPr>
          <a:xfrm>
            <a:off x="11215269" y="247019"/>
            <a:ext cx="752343" cy="218166"/>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100" dirty="0"/>
              <a:t>Glossary</a:t>
            </a:r>
          </a:p>
        </p:txBody>
      </p:sp>
      <p:pic>
        <p:nvPicPr>
          <p:cNvPr id="24" name="Picture 23" descr="Text&#10;&#10;AI-generated content may be incorrect.">
            <a:extLst>
              <a:ext uri="{FF2B5EF4-FFF2-40B4-BE49-F238E27FC236}">
                <a16:creationId xmlns:a16="http://schemas.microsoft.com/office/drawing/2014/main" id="{A670E668-D1D7-9F45-7B89-C1A5EEF1C355}"/>
              </a:ext>
            </a:extLst>
          </p:cNvPr>
          <p:cNvPicPr>
            <a:picLocks noChangeAspect="1"/>
          </p:cNvPicPr>
          <p:nvPr userDrawn="1"/>
        </p:nvPicPr>
        <p:blipFill>
          <a:blip r:embed="rId22"/>
          <a:stretch>
            <a:fillRect/>
          </a:stretch>
        </p:blipFill>
        <p:spPr>
          <a:xfrm>
            <a:off x="213995" y="480388"/>
            <a:ext cx="1746885" cy="1116220"/>
          </a:xfrm>
          <a:prstGeom prst="rect">
            <a:avLst/>
          </a:prstGeom>
        </p:spPr>
      </p:pic>
    </p:spTree>
    <p:extLst>
      <p:ext uri="{BB962C8B-B14F-4D97-AF65-F5344CB8AC3E}">
        <p14:creationId xmlns:p14="http://schemas.microsoft.com/office/powerpoint/2010/main" val="3736831245"/>
      </p:ext>
    </p:extLst>
  </p:cSld>
  <p:clrMap bg1="dk1" tx1="lt1" bg2="dk2" tx2="lt2" accent1="accent1" accent2="accent2" accent3="accent3" accent4="accent4" accent5="accent5" accent6="accent6" hlink="hlink" folHlink="folHlink"/>
  <p:sldLayoutIdLst>
    <p:sldLayoutId id="2147483679" r:id="rId1"/>
    <p:sldLayoutId id="2147483705" r:id="rId2"/>
    <p:sldLayoutId id="2147483687" r:id="rId3"/>
    <p:sldLayoutId id="2147483692" r:id="rId4"/>
    <p:sldLayoutId id="2147483706" r:id="rId5"/>
    <p:sldLayoutId id="2147483707" r:id="rId6"/>
    <p:sldLayoutId id="2147483708" r:id="rId7"/>
    <p:sldLayoutId id="2147483710" r:id="rId8"/>
    <p:sldLayoutId id="2147483709" r:id="rId9"/>
    <p:sldLayoutId id="2147483685" r:id="rId10"/>
    <p:sldLayoutId id="2147483697" r:id="rId11"/>
    <p:sldLayoutId id="2147483704" r:id="rId12"/>
    <p:sldLayoutId id="2147483701" r:id="rId13"/>
    <p:sldLayoutId id="2147483699" r:id="rId14"/>
    <p:sldLayoutId id="2147483702" r:id="rId15"/>
    <p:sldLayoutId id="2147483694" r:id="rId16"/>
    <p:sldLayoutId id="2147483695" r:id="rId17"/>
    <p:sldLayoutId id="2147483681" r:id="rId18"/>
    <p:sldLayoutId id="2147483684" r:id="rId19"/>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7" userDrawn="1">
          <p15:clr>
            <a:srgbClr val="F26B43"/>
          </p15:clr>
        </p15:guide>
        <p15:guide id="2" pos="74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c.navy.mil/Warrior-Toughness/Warrior-Toughness-Term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navyhr.navy.mil/Support-Services/Culture-Resilience/Warrior-Toughnes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C620CB-41B0-A210-34C2-7885DBFBC63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Welcome</a:t>
            </a:r>
          </a:p>
        </p:txBody>
      </p:sp>
      <p:pic>
        <p:nvPicPr>
          <p:cNvPr id="7" name="Picture 6" descr="Warrior Touchness logo. Mind, body, spirit.">
            <a:extLst>
              <a:ext uri="{FF2B5EF4-FFF2-40B4-BE49-F238E27FC236}">
                <a16:creationId xmlns:a16="http://schemas.microsoft.com/office/drawing/2014/main" id="{71857017-E28F-F9BD-8BDB-61139D4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47" y="855354"/>
            <a:ext cx="5635507" cy="5635507"/>
          </a:xfrm>
          <a:prstGeom prst="rect">
            <a:avLst/>
          </a:prstGeom>
          <a:effectLst>
            <a:outerShdw blurRad="177800" dist="114300" dir="2700000" algn="tl" rotWithShape="0">
              <a:prstClr val="black">
                <a:alpha val="40000"/>
              </a:prstClr>
            </a:outerShdw>
          </a:effectLst>
        </p:spPr>
      </p:pic>
    </p:spTree>
    <p:extLst>
      <p:ext uri="{BB962C8B-B14F-4D97-AF65-F5344CB8AC3E}">
        <p14:creationId xmlns:p14="http://schemas.microsoft.com/office/powerpoint/2010/main" val="182497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References</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a:lstStyle/>
          <a:p>
            <a:r>
              <a:rPr lang="en-US" sz="4400" dirty="0"/>
              <a:t>Tools and Resources</a:t>
            </a:r>
          </a:p>
          <a:p>
            <a:pPr marL="228600" indent="-228600">
              <a:buFont typeface="Arial" panose="020B0604020202020204" pitchFamily="34" charset="0"/>
              <a:buChar char="•"/>
            </a:pPr>
            <a:r>
              <a:rPr lang="en-US" dirty="0">
                <a:hlinkClick r:id="rId3"/>
              </a:rPr>
              <a:t>Warrior Toughness Terms</a:t>
            </a:r>
            <a:endParaRPr lang="en-US" dirty="0"/>
          </a:p>
          <a:p>
            <a:pPr marL="228600" indent="-228600">
              <a:buFont typeface="Arial" panose="020B0604020202020204" pitchFamily="34" charset="0"/>
              <a:buChar char="•"/>
            </a:pPr>
            <a:r>
              <a:rPr lang="en-US" dirty="0"/>
              <a:t>Warrior Toughness Placemat</a:t>
            </a:r>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10</a:t>
            </a:fld>
            <a:endParaRPr lang="en-US" dirty="0"/>
          </a:p>
        </p:txBody>
      </p:sp>
    </p:spTree>
    <p:extLst>
      <p:ext uri="{BB962C8B-B14F-4D97-AF65-F5344CB8AC3E}">
        <p14:creationId xmlns:p14="http://schemas.microsoft.com/office/powerpoint/2010/main" val="53427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BE6B7-5AD5-82ED-1BB0-1EFF36EBF7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Warrior Toughness QR Code</a:t>
            </a:r>
          </a:p>
        </p:txBody>
      </p:sp>
      <p:pic>
        <p:nvPicPr>
          <p:cNvPr id="7" name="Picture 6" descr="Qr code. Warrior Toughness logo. Mind, body, spirit.">
            <a:hlinkClick r:id="rId3" tooltip="Warrior Toughness"/>
            <a:extLst>
              <a:ext uri="{FF2B5EF4-FFF2-40B4-BE49-F238E27FC236}">
                <a16:creationId xmlns:a16="http://schemas.microsoft.com/office/drawing/2014/main" id="{D5DFCCB0-8338-859D-DB21-036A72476753}"/>
              </a:ext>
            </a:extLst>
          </p:cNvPr>
          <p:cNvPicPr>
            <a:picLocks noChangeAspect="1"/>
          </p:cNvPicPr>
          <p:nvPr/>
        </p:nvPicPr>
        <p:blipFill>
          <a:blip r:embed="rId4"/>
          <a:stretch>
            <a:fillRect/>
          </a:stretch>
        </p:blipFill>
        <p:spPr>
          <a:xfrm>
            <a:off x="426720" y="1700784"/>
            <a:ext cx="11338560" cy="4346448"/>
          </a:xfrm>
          <a:prstGeom prst="rect">
            <a:avLst/>
          </a:prstGeom>
        </p:spPr>
      </p:pic>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11</a:t>
            </a:fld>
            <a:endParaRPr lang="en-US" dirty="0"/>
          </a:p>
        </p:txBody>
      </p:sp>
    </p:spTree>
    <p:extLst>
      <p:ext uri="{BB962C8B-B14F-4D97-AF65-F5344CB8AC3E}">
        <p14:creationId xmlns:p14="http://schemas.microsoft.com/office/powerpoint/2010/main" val="758800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B1B6-79CD-93EA-BEBF-A4CB9F04B660}"/>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7AEBFCE6-E8FB-7B86-C5B3-84FF0750E01F}"/>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Glossary</a:t>
            </a:r>
          </a:p>
        </p:txBody>
      </p:sp>
      <p:sp>
        <p:nvSpPr>
          <p:cNvPr id="11" name="Text Placeholder 5">
            <a:extLst>
              <a:ext uri="{FF2B5EF4-FFF2-40B4-BE49-F238E27FC236}">
                <a16:creationId xmlns:a16="http://schemas.microsoft.com/office/drawing/2014/main" id="{BAE3B0E3-5511-751E-ADCE-013AEF33E80A}"/>
              </a:ext>
              <a:ext uri="{C183D7F6-B498-43B3-948B-1728B52AA6E4}">
                <adec:decorative xmlns:adec="http://schemas.microsoft.com/office/drawing/2017/decorative" val="1"/>
              </a:ext>
            </a:extLst>
          </p:cNvPr>
          <p:cNvSpPr txBox="1">
            <a:spLocks/>
          </p:cNvSpPr>
          <p:nvPr/>
        </p:nvSpPr>
        <p:spPr>
          <a:xfrm>
            <a:off x="438912" y="1700785"/>
            <a:ext cx="11188461" cy="74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Glossary</a:t>
            </a:r>
            <a:endParaRPr lang="en-US" dirty="0"/>
          </a:p>
        </p:txBody>
      </p:sp>
      <p:graphicFrame>
        <p:nvGraphicFramePr>
          <p:cNvPr id="3" name="Table 2">
            <a:extLst>
              <a:ext uri="{FF2B5EF4-FFF2-40B4-BE49-F238E27FC236}">
                <a16:creationId xmlns:a16="http://schemas.microsoft.com/office/drawing/2014/main" id="{3422510C-A723-0556-D80E-4B0F435FF6E0}"/>
              </a:ext>
            </a:extLst>
          </p:cNvPr>
          <p:cNvGraphicFramePr>
            <a:graphicFrameLocks noGrp="1"/>
          </p:cNvGraphicFramePr>
          <p:nvPr/>
        </p:nvGraphicFramePr>
        <p:xfrm>
          <a:off x="416052" y="2446020"/>
          <a:ext cx="8128000" cy="1249680"/>
        </p:xfrm>
        <a:graphic>
          <a:graphicData uri="http://schemas.openxmlformats.org/drawingml/2006/table">
            <a:tbl>
              <a:tblPr firstRow="1" bandRow="1">
                <a:tableStyleId>{5C22544A-7EE6-4342-B048-85BDC9FD1C3A}</a:tableStyleId>
              </a:tblPr>
              <a:tblGrid>
                <a:gridCol w="2425474">
                  <a:extLst>
                    <a:ext uri="{9D8B030D-6E8A-4147-A177-3AD203B41FA5}">
                      <a16:colId xmlns:a16="http://schemas.microsoft.com/office/drawing/2014/main" val="501580281"/>
                    </a:ext>
                  </a:extLst>
                </a:gridCol>
                <a:gridCol w="5702526">
                  <a:extLst>
                    <a:ext uri="{9D8B030D-6E8A-4147-A177-3AD203B41FA5}">
                      <a16:colId xmlns:a16="http://schemas.microsoft.com/office/drawing/2014/main" val="4219681282"/>
                    </a:ext>
                  </a:extLst>
                </a:gridCol>
              </a:tblGrid>
              <a:tr h="157843">
                <a:tc>
                  <a:txBody>
                    <a:bodyPr/>
                    <a:lstStyle/>
                    <a:p>
                      <a:r>
                        <a:rPr lang="en-US" sz="800" b="0" dirty="0">
                          <a:solidFill>
                            <a:srgbClr val="012A39"/>
                          </a:solidFill>
                          <a:latin typeface="Segoe UI" panose="020B0502040204020203" pitchFamily="34" charset="0"/>
                          <a:cs typeface="Segoe UI" panose="020B0502040204020203" pitchFamily="34" charset="0"/>
                        </a:rPr>
                        <a:t>Acronym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dirty="0">
                          <a:solidFill>
                            <a:srgbClr val="012A39"/>
                          </a:solidFill>
                          <a:latin typeface="Segoe UI" panose="020B0502040204020203" pitchFamily="34" charset="0"/>
                          <a:cs typeface="Segoe UI" panose="020B0502040204020203" pitchFamily="34" charset="0"/>
                        </a:rPr>
                        <a:t>Term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176749"/>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TTO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Training Time Out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5548595"/>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WT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Warrior Toughness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2937418"/>
                  </a:ext>
                </a:extLst>
              </a:tr>
            </a:tbl>
          </a:graphicData>
        </a:graphic>
      </p:graphicFrame>
      <p:sp>
        <p:nvSpPr>
          <p:cNvPr id="4" name="Footer Placeholder 3">
            <a:extLst>
              <a:ext uri="{FF2B5EF4-FFF2-40B4-BE49-F238E27FC236}">
                <a16:creationId xmlns:a16="http://schemas.microsoft.com/office/drawing/2014/main" id="{B7D69FE9-D37F-7E6A-9F25-AE6A5597FE2B}"/>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A169CB62-106B-F69D-31F4-7C7BE7290DBA}"/>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12</a:t>
            </a:fld>
            <a:endParaRPr lang="en-US" dirty="0"/>
          </a:p>
        </p:txBody>
      </p:sp>
    </p:spTree>
    <p:extLst>
      <p:ext uri="{BB962C8B-B14F-4D97-AF65-F5344CB8AC3E}">
        <p14:creationId xmlns:p14="http://schemas.microsoft.com/office/powerpoint/2010/main" val="55116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F577-FD56-5E51-1F66-8BDC5CCA5AAC}"/>
              </a:ext>
            </a:extLst>
          </p:cNvPr>
          <p:cNvSpPr>
            <a:spLocks noGrp="1"/>
          </p:cNvSpPr>
          <p:nvPr>
            <p:ph type="ctrTitle"/>
          </p:nvPr>
        </p:nvSpPr>
        <p:spPr/>
        <p:txBody>
          <a:bodyPr/>
          <a:lstStyle/>
          <a:p>
            <a:r>
              <a:rPr lang="en-US" b="1" dirty="0"/>
              <a:t>Warrior</a:t>
            </a:r>
            <a:r>
              <a:rPr lang="en-US" dirty="0"/>
              <a:t> </a:t>
            </a:r>
            <a:r>
              <a:rPr lang="en-US" b="1" dirty="0"/>
              <a:t>Toughness</a:t>
            </a:r>
            <a:endParaRPr lang="en-US" dirty="0"/>
          </a:p>
        </p:txBody>
      </p:sp>
      <p:sp>
        <p:nvSpPr>
          <p:cNvPr id="3" name="Subtitle 2">
            <a:extLst>
              <a:ext uri="{FF2B5EF4-FFF2-40B4-BE49-F238E27FC236}">
                <a16:creationId xmlns:a16="http://schemas.microsoft.com/office/drawing/2014/main" id="{95722366-535C-0ACC-7D8D-98ACEAB09C10}"/>
              </a:ext>
            </a:extLst>
          </p:cNvPr>
          <p:cNvSpPr>
            <a:spLocks noGrp="1"/>
          </p:cNvSpPr>
          <p:nvPr>
            <p:ph type="subTitle" idx="1"/>
          </p:nvPr>
        </p:nvSpPr>
        <p:spPr/>
        <p:txBody>
          <a:bodyPr/>
          <a:lstStyle/>
          <a:p>
            <a:r>
              <a:rPr lang="en-US" dirty="0"/>
              <a:t>MIND • BODY • SPIRIT</a:t>
            </a:r>
          </a:p>
          <a:p>
            <a:endParaRPr lang="en-US" dirty="0"/>
          </a:p>
        </p:txBody>
      </p:sp>
      <p:sp>
        <p:nvSpPr>
          <p:cNvPr id="4" name="Text Placeholder 3">
            <a:extLst>
              <a:ext uri="{FF2B5EF4-FFF2-40B4-BE49-F238E27FC236}">
                <a16:creationId xmlns:a16="http://schemas.microsoft.com/office/drawing/2014/main" id="{77FABC52-7691-18C0-008A-71586A3B2D9F}"/>
              </a:ext>
            </a:extLst>
          </p:cNvPr>
          <p:cNvSpPr>
            <a:spLocks noGrp="1"/>
          </p:cNvSpPr>
          <p:nvPr>
            <p:ph type="body" sz="quarter" idx="13"/>
          </p:nvPr>
        </p:nvSpPr>
        <p:spPr/>
        <p:txBody>
          <a:bodyPr/>
          <a:lstStyle/>
          <a:p>
            <a:r>
              <a:rPr lang="en-US" dirty="0"/>
              <a:t>Recalibration</a:t>
            </a:r>
          </a:p>
        </p:txBody>
      </p:sp>
      <p:sp>
        <p:nvSpPr>
          <p:cNvPr id="5" name="Text Placeholder 4">
            <a:extLst>
              <a:ext uri="{FF2B5EF4-FFF2-40B4-BE49-F238E27FC236}">
                <a16:creationId xmlns:a16="http://schemas.microsoft.com/office/drawing/2014/main" id="{A50AB1B3-969C-50F3-12FE-177005031188}"/>
              </a:ext>
            </a:extLst>
          </p:cNvPr>
          <p:cNvSpPr>
            <a:spLocks noGrp="1"/>
          </p:cNvSpPr>
          <p:nvPr>
            <p:ph type="body" sz="quarter" idx="14"/>
          </p:nvPr>
        </p:nvSpPr>
        <p:spPr/>
        <p:txBody>
          <a:bodyPr/>
          <a:lstStyle/>
          <a:p>
            <a:r>
              <a:rPr lang="en-US" dirty="0"/>
              <a:t>Introduction</a:t>
            </a:r>
          </a:p>
        </p:txBody>
      </p:sp>
    </p:spTree>
    <p:extLst>
      <p:ext uri="{BB962C8B-B14F-4D97-AF65-F5344CB8AC3E}">
        <p14:creationId xmlns:p14="http://schemas.microsoft.com/office/powerpoint/2010/main" val="389427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526FB3-B4F5-7664-A23A-92350665053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Learning Objective</a:t>
            </a:r>
          </a:p>
        </p:txBody>
      </p:sp>
      <p:sp>
        <p:nvSpPr>
          <p:cNvPr id="4" name="Text Placeholder 3">
            <a:extLst>
              <a:ext uri="{FF2B5EF4-FFF2-40B4-BE49-F238E27FC236}">
                <a16:creationId xmlns:a16="http://schemas.microsoft.com/office/drawing/2014/main" id="{DF8C1694-491B-4B4D-27EF-3D52F33287FC}"/>
              </a:ext>
            </a:extLst>
          </p:cNvPr>
          <p:cNvSpPr>
            <a:spLocks noGrp="1"/>
          </p:cNvSpPr>
          <p:nvPr>
            <p:ph type="body" sz="quarter" idx="13"/>
          </p:nvPr>
        </p:nvSpPr>
        <p:spPr/>
        <p:txBody>
          <a:bodyPr/>
          <a:lstStyle/>
          <a:p>
            <a:pPr marL="0" indent="0">
              <a:buNone/>
            </a:pPr>
            <a:r>
              <a:rPr lang="en-US" dirty="0"/>
              <a:t>Recalibration is a breathing technique designed to slow down an individual’s heart rate and breathing. It is a skill that enables Sailors to refocus on the task at hand. Recalibration is </a:t>
            </a:r>
            <a:r>
              <a:rPr lang="en-US" b="1" dirty="0"/>
              <a:t>not</a:t>
            </a:r>
            <a:r>
              <a:rPr lang="en-US" dirty="0"/>
              <a:t> a break, a pause, or a time-out.</a:t>
            </a:r>
          </a:p>
        </p:txBody>
      </p:sp>
      <p:sp>
        <p:nvSpPr>
          <p:cNvPr id="2" name="Footer Placeholder 1">
            <a:extLst>
              <a:ext uri="{FF2B5EF4-FFF2-40B4-BE49-F238E27FC236}">
                <a16:creationId xmlns:a16="http://schemas.microsoft.com/office/drawing/2014/main" id="{9EBE8AFE-D108-CFEA-B83F-EC5707381FC9}"/>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7AEAB151-F486-6AF6-D4C3-9665E1CE445A}"/>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3</a:t>
            </a:fld>
            <a:endParaRPr lang="en-US" dirty="0"/>
          </a:p>
        </p:txBody>
      </p:sp>
    </p:spTree>
    <p:extLst>
      <p:ext uri="{BB962C8B-B14F-4D97-AF65-F5344CB8AC3E}">
        <p14:creationId xmlns:p14="http://schemas.microsoft.com/office/powerpoint/2010/main" val="239131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Recalibration</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defRPr/>
            </a:pPr>
            <a:r>
              <a:rPr lang="en-US" sz="2000" i="0" dirty="0">
                <a:effectLst/>
                <a:latin typeface="+mn-lt"/>
                <a:ea typeface="Calibri" panose="020F0502020204030204" pitchFamily="34" charset="0"/>
                <a:cs typeface="Times New Roman" panose="02020603050405020304" pitchFamily="18" charset="0"/>
              </a:rPr>
              <a:t>How does recalibration help you remain focused?</a:t>
            </a:r>
          </a:p>
          <a:p>
            <a:pPr marL="0" indent="0">
              <a:lnSpc>
                <a:spcPct val="100000"/>
              </a:lnSpc>
              <a:spcBef>
                <a:spcPts val="0"/>
              </a:spcBef>
              <a:buNone/>
            </a:pPr>
            <a:endParaRPr lang="en-US" sz="2000" dirty="0"/>
          </a:p>
        </p:txBody>
      </p:sp>
      <p:pic>
        <p:nvPicPr>
          <p:cNvPr id="5" name="Picture 4" descr="Warrior on ship aiming gun, paired with graphic showing his focused breathing and heart rate at 80 BPM.">
            <a:extLst>
              <a:ext uri="{FF2B5EF4-FFF2-40B4-BE49-F238E27FC236}">
                <a16:creationId xmlns:a16="http://schemas.microsoft.com/office/drawing/2014/main" id="{3004B1DA-97FE-3F69-1AE2-B7A91CCF44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158" y="1700784"/>
            <a:ext cx="11330608" cy="4343399"/>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p:txBody>
          <a:bodyPr/>
          <a:lstStyle/>
          <a:p>
            <a:fld id="{92230763-09DA-4369-B759-4F3C13DCD774}" type="slidenum">
              <a:rPr lang="en-US" smtClean="0"/>
              <a:pPr/>
              <a:t>4</a:t>
            </a:fld>
            <a:endParaRPr lang="en-US" dirty="0"/>
          </a:p>
        </p:txBody>
      </p:sp>
    </p:spTree>
    <p:extLst>
      <p:ext uri="{BB962C8B-B14F-4D97-AF65-F5344CB8AC3E}">
        <p14:creationId xmlns:p14="http://schemas.microsoft.com/office/powerpoint/2010/main" val="266378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Practicing Recalibration Activity</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i="0" dirty="0">
                <a:latin typeface="Segoe UI" panose="020B0502040204020203" pitchFamily="34" charset="0"/>
                <a:cs typeface="Segoe UI" panose="020B0502040204020203" pitchFamily="34" charset="0"/>
              </a:rPr>
              <a:t>How do you know if you are using the correct breathing technique?</a:t>
            </a:r>
          </a:p>
          <a:p>
            <a:pPr marL="0" indent="0">
              <a:lnSpc>
                <a:spcPct val="100000"/>
              </a:lnSpc>
              <a:spcBef>
                <a:spcPts val="0"/>
              </a:spcBef>
              <a:buNone/>
            </a:pPr>
            <a:endParaRPr lang="en-US" sz="2000" dirty="0"/>
          </a:p>
        </p:txBody>
      </p:sp>
      <p:pic>
        <p:nvPicPr>
          <p:cNvPr id="5" name="Picture 4" descr="Graphic of firefighter demonstrating breathing technique with inhale and exhale.">
            <a:extLst>
              <a:ext uri="{FF2B5EF4-FFF2-40B4-BE49-F238E27FC236}">
                <a16:creationId xmlns:a16="http://schemas.microsoft.com/office/drawing/2014/main" id="{3004B1DA-97FE-3F69-1AE2-B7A91CCF44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158" y="1700784"/>
            <a:ext cx="11330608" cy="4343399"/>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p:txBody>
          <a:bodyPr/>
          <a:lstStyle/>
          <a:p>
            <a:fld id="{92230763-09DA-4369-B759-4F3C13DCD774}" type="slidenum">
              <a:rPr lang="en-US" smtClean="0"/>
              <a:pPr/>
              <a:t>5</a:t>
            </a:fld>
            <a:endParaRPr lang="en-US" dirty="0"/>
          </a:p>
        </p:txBody>
      </p:sp>
    </p:spTree>
    <p:extLst>
      <p:ext uri="{BB962C8B-B14F-4D97-AF65-F5344CB8AC3E}">
        <p14:creationId xmlns:p14="http://schemas.microsoft.com/office/powerpoint/2010/main" val="405758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7A04A9-AC2E-5863-F0BC-E3C052C677E1}"/>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Muscle Memory Response</a:t>
            </a:r>
          </a:p>
        </p:txBody>
      </p:sp>
      <p:sp>
        <p:nvSpPr>
          <p:cNvPr id="6" name="Text Placeholder 5">
            <a:extLst>
              <a:ext uri="{FF2B5EF4-FFF2-40B4-BE49-F238E27FC236}">
                <a16:creationId xmlns:a16="http://schemas.microsoft.com/office/drawing/2014/main" id="{BB448662-ADF2-30F1-3BF7-AB1710796B1E}"/>
              </a:ext>
            </a:extLst>
          </p:cNvPr>
          <p:cNvSpPr>
            <a:spLocks noGrp="1"/>
          </p:cNvSpPr>
          <p:nvPr>
            <p:ph type="body" sz="quarter" idx="17"/>
          </p:nvPr>
        </p:nvSpPr>
        <p:spPr/>
        <p:txBody>
          <a:bodyPr/>
          <a:lstStyle/>
          <a:p>
            <a:r>
              <a:rPr lang="en-US" dirty="0"/>
              <a:t>How can you practice recalibration during your daily routine?</a:t>
            </a:r>
          </a:p>
          <a:p>
            <a:endParaRPr lang="en-US" dirty="0"/>
          </a:p>
        </p:txBody>
      </p:sp>
      <p:pic>
        <p:nvPicPr>
          <p:cNvPr id="7" name="Picture 6" descr="Three sailors shown doing daily activities: working in a cargo bay, cooking at home, and sitting at a desk.">
            <a:extLst>
              <a:ext uri="{FF2B5EF4-FFF2-40B4-BE49-F238E27FC236}">
                <a16:creationId xmlns:a16="http://schemas.microsoft.com/office/drawing/2014/main" id="{50DFCC9A-4842-A3E9-FF04-10AAB6728C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159" y="1700784"/>
            <a:ext cx="11330606" cy="4343398"/>
          </a:xfrm>
          <a:prstGeom prst="rect">
            <a:avLst/>
          </a:prstGeom>
        </p:spPr>
      </p:pic>
      <p:sp>
        <p:nvSpPr>
          <p:cNvPr id="2" name="Footer Placeholder 1">
            <a:extLst>
              <a:ext uri="{FF2B5EF4-FFF2-40B4-BE49-F238E27FC236}">
                <a16:creationId xmlns:a16="http://schemas.microsoft.com/office/drawing/2014/main" id="{DC50C30D-43AE-37DA-F5F3-F5280391692B}"/>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C2602064-1B4A-1B5D-E60F-E67B7BAE8989}"/>
              </a:ext>
            </a:extLst>
          </p:cNvPr>
          <p:cNvSpPr>
            <a:spLocks noGrp="1"/>
          </p:cNvSpPr>
          <p:nvPr>
            <p:ph type="sldNum" sz="quarter" idx="12"/>
          </p:nvPr>
        </p:nvSpPr>
        <p:spPr/>
        <p:txBody>
          <a:bodyPr/>
          <a:lstStyle/>
          <a:p>
            <a:fld id="{92230763-09DA-4369-B759-4F3C13DCD774}" type="slidenum">
              <a:rPr lang="en-US" smtClean="0"/>
              <a:t>6</a:t>
            </a:fld>
            <a:endParaRPr lang="en-US" dirty="0"/>
          </a:p>
        </p:txBody>
      </p:sp>
    </p:spTree>
    <p:extLst>
      <p:ext uri="{BB962C8B-B14F-4D97-AF65-F5344CB8AC3E}">
        <p14:creationId xmlns:p14="http://schemas.microsoft.com/office/powerpoint/2010/main" val="230869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7A04A9-AC2E-5863-F0BC-E3C052C677E1}"/>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What Recalibration Is Not</a:t>
            </a:r>
          </a:p>
        </p:txBody>
      </p:sp>
      <p:sp>
        <p:nvSpPr>
          <p:cNvPr id="6" name="Text Placeholder 5">
            <a:extLst>
              <a:ext uri="{FF2B5EF4-FFF2-40B4-BE49-F238E27FC236}">
                <a16:creationId xmlns:a16="http://schemas.microsoft.com/office/drawing/2014/main" id="{BB448662-ADF2-30F1-3BF7-AB1710796B1E}"/>
              </a:ext>
            </a:extLst>
          </p:cNvPr>
          <p:cNvSpPr>
            <a:spLocks noGrp="1"/>
          </p:cNvSpPr>
          <p:nvPr>
            <p:ph type="body" sz="quarter" idx="17"/>
          </p:nvPr>
        </p:nvSpPr>
        <p:spPr/>
        <p:txBody>
          <a:bodyPr/>
          <a:lstStyle/>
          <a:p>
            <a:r>
              <a:rPr lang="en-US" dirty="0"/>
              <a:t>How is recalibration used effectively?</a:t>
            </a:r>
          </a:p>
        </p:txBody>
      </p:sp>
      <p:pic>
        <p:nvPicPr>
          <p:cNvPr id="7" name="Picture 6" descr="Two firefighters approaching a fire: one rushes in (incorrect), the other pauses to collect themselves before entering (correct).">
            <a:extLst>
              <a:ext uri="{FF2B5EF4-FFF2-40B4-BE49-F238E27FC236}">
                <a16:creationId xmlns:a16="http://schemas.microsoft.com/office/drawing/2014/main" id="{83505885-FD89-9F5C-804D-8E06F7286E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158" y="1700784"/>
            <a:ext cx="11330608" cy="4343400"/>
          </a:xfrm>
          <a:prstGeom prst="rect">
            <a:avLst/>
          </a:prstGeom>
        </p:spPr>
      </p:pic>
      <p:sp>
        <p:nvSpPr>
          <p:cNvPr id="2" name="Footer Placeholder 1">
            <a:extLst>
              <a:ext uri="{FF2B5EF4-FFF2-40B4-BE49-F238E27FC236}">
                <a16:creationId xmlns:a16="http://schemas.microsoft.com/office/drawing/2014/main" id="{DC50C30D-43AE-37DA-F5F3-F5280391692B}"/>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C2602064-1B4A-1B5D-E60F-E67B7BAE8989}"/>
              </a:ext>
            </a:extLst>
          </p:cNvPr>
          <p:cNvSpPr>
            <a:spLocks noGrp="1"/>
          </p:cNvSpPr>
          <p:nvPr>
            <p:ph type="sldNum" sz="quarter" idx="12"/>
          </p:nvPr>
        </p:nvSpPr>
        <p:spPr/>
        <p:txBody>
          <a:bodyPr/>
          <a:lstStyle/>
          <a:p>
            <a:fld id="{92230763-09DA-4369-B759-4F3C13DCD774}" type="slidenum">
              <a:rPr lang="en-US" smtClean="0"/>
              <a:t>7</a:t>
            </a:fld>
            <a:endParaRPr lang="en-US" dirty="0"/>
          </a:p>
        </p:txBody>
      </p:sp>
    </p:spTree>
    <p:extLst>
      <p:ext uri="{BB962C8B-B14F-4D97-AF65-F5344CB8AC3E}">
        <p14:creationId xmlns:p14="http://schemas.microsoft.com/office/powerpoint/2010/main" val="119579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In the Moment</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i="0" dirty="0">
                <a:latin typeface="Segoe UI" panose="020B0502040204020203" pitchFamily="34" charset="0"/>
                <a:cs typeface="Segoe UI" panose="020B0502040204020203" pitchFamily="34" charset="0"/>
              </a:rPr>
              <a:t>Where might you utilize recalibration as a tool at your command?</a:t>
            </a:r>
          </a:p>
        </p:txBody>
      </p:sp>
      <p:pic>
        <p:nvPicPr>
          <p:cNvPr id="5" name="Picture 4" descr="Three sailors at work: one at a command station, one operating a gun, and one performing surgery.">
            <a:extLst>
              <a:ext uri="{FF2B5EF4-FFF2-40B4-BE49-F238E27FC236}">
                <a16:creationId xmlns:a16="http://schemas.microsoft.com/office/drawing/2014/main" id="{424F1A3F-50D8-4651-A586-BAA7988FB2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158" y="1700784"/>
            <a:ext cx="11330608" cy="4343399"/>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p:txBody>
          <a:bodyPr/>
          <a:lstStyle/>
          <a:p>
            <a:fld id="{92230763-09DA-4369-B759-4F3C13DCD774}" type="slidenum">
              <a:rPr lang="en-US" smtClean="0"/>
              <a:pPr/>
              <a:t>8</a:t>
            </a:fld>
            <a:endParaRPr lang="en-US" dirty="0"/>
          </a:p>
        </p:txBody>
      </p:sp>
    </p:spTree>
    <p:extLst>
      <p:ext uri="{BB962C8B-B14F-4D97-AF65-F5344CB8AC3E}">
        <p14:creationId xmlns:p14="http://schemas.microsoft.com/office/powerpoint/2010/main" val="314534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CD4620-0332-EBDF-4AFB-6D80C58B8E4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Call to Action</a:t>
            </a:r>
          </a:p>
        </p:txBody>
      </p:sp>
      <p:sp>
        <p:nvSpPr>
          <p:cNvPr id="5" name="TextBox 4">
            <a:extLst>
              <a:ext uri="{FF2B5EF4-FFF2-40B4-BE49-F238E27FC236}">
                <a16:creationId xmlns:a16="http://schemas.microsoft.com/office/drawing/2014/main" id="{E2D33625-D553-9F58-2B29-7569190B0EF8}"/>
              </a:ext>
            </a:extLst>
          </p:cNvPr>
          <p:cNvSpPr txBox="1"/>
          <p:nvPr/>
        </p:nvSpPr>
        <p:spPr>
          <a:xfrm>
            <a:off x="441566" y="1730559"/>
            <a:ext cx="7959634" cy="523220"/>
          </a:xfrm>
          <a:prstGeom prst="rect">
            <a:avLst/>
          </a:prstGeom>
          <a:noFill/>
        </p:spPr>
        <p:txBody>
          <a:bodyPr wrap="square" rtlCol="0">
            <a:spAutoFit/>
          </a:bodyPr>
          <a:lstStyle/>
          <a:p>
            <a:r>
              <a:rPr lang="en-US" sz="2800" dirty="0">
                <a:latin typeface="Segoe UI" panose="020B0502040204020203" pitchFamily="34" charset="0"/>
                <a:ea typeface="+mj-ea"/>
                <a:cs typeface="Segoe UI" panose="020B0502040204020203" pitchFamily="34" charset="0"/>
              </a:rPr>
              <a:t>Practice</a:t>
            </a:r>
            <a:r>
              <a:rPr lang="en-US" dirty="0"/>
              <a:t> </a:t>
            </a:r>
            <a:r>
              <a:rPr lang="en-US" sz="2800" dirty="0">
                <a:latin typeface="Segoe UI" panose="020B0502040204020203" pitchFamily="34" charset="0"/>
                <a:ea typeface="+mj-ea"/>
                <a:cs typeface="Segoe UI" panose="020B0502040204020203" pitchFamily="34" charset="0"/>
              </a:rPr>
              <a:t>recalibration and get back in the fight!</a:t>
            </a:r>
          </a:p>
        </p:txBody>
      </p:sp>
      <p:pic>
        <p:nvPicPr>
          <p:cNvPr id="6" name="Picture 5">
            <a:extLst>
              <a:ext uri="{FF2B5EF4-FFF2-40B4-BE49-F238E27FC236}">
                <a16:creationId xmlns:a16="http://schemas.microsoft.com/office/drawing/2014/main" id="{2B94CD48-725F-8AB0-69A2-88AD3D62AD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1566" y="2699276"/>
            <a:ext cx="11308868" cy="3289300"/>
          </a:xfrm>
          <a:prstGeom prst="rect">
            <a:avLst/>
          </a:prstGeom>
        </p:spPr>
      </p:pic>
      <p:sp>
        <p:nvSpPr>
          <p:cNvPr id="2" name="Footer Placeholder 1">
            <a:extLst>
              <a:ext uri="{FF2B5EF4-FFF2-40B4-BE49-F238E27FC236}">
                <a16:creationId xmlns:a16="http://schemas.microsoft.com/office/drawing/2014/main" id="{9E40963D-CA90-F7B9-55A7-A631DC553258}"/>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93D6E500-6154-9633-C07D-7E59702ADDD1}"/>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9</a:t>
            </a:fld>
            <a:endParaRPr lang="en-US" dirty="0"/>
          </a:p>
        </p:txBody>
      </p:sp>
    </p:spTree>
    <p:extLst>
      <p:ext uri="{BB962C8B-B14F-4D97-AF65-F5344CB8AC3E}">
        <p14:creationId xmlns:p14="http://schemas.microsoft.com/office/powerpoint/2010/main" val="1517877155"/>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38045327E6D41B9450E43D6527BFF" ma:contentTypeVersion="19" ma:contentTypeDescription="Create a new document." ma:contentTypeScope="" ma:versionID="aec57b88a7b49a9193620cf8c004400d">
  <xsd:schema xmlns:xsd="http://www.w3.org/2001/XMLSchema" xmlns:xs="http://www.w3.org/2001/XMLSchema" xmlns:p="http://schemas.microsoft.com/office/2006/metadata/properties" xmlns:ns2="532dfc74-e0b5-4daa-9ee7-4ba3e36fc587" xmlns:ns3="e900ce5a-78c9-4fc5-aa48-93cd2d8e143a" targetNamespace="http://schemas.microsoft.com/office/2006/metadata/properties" ma:root="true" ma:fieldsID="e6af066ee0944630f9a2b6933a484219" ns2:_="" ns3:_="">
    <xsd:import namespace="532dfc74-e0b5-4daa-9ee7-4ba3e36fc587"/>
    <xsd:import namespace="e900ce5a-78c9-4fc5-aa48-93cd2d8e14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COE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dfc74-e0b5-4daa-9ee7-4ba3e36fc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COEReview" ma:index="23" nillable="true" ma:displayName="COE Review " ma:format="Dropdown" ma:internalName="COEReview">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0ce5a-78c9-4fc5-aa48-93cd2d8e14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3cf6a0f-a6d4-4456-8b04-d73015f46d8c}" ma:internalName="TaxCatchAll" ma:showField="CatchAllData" ma:web="e900ce5a-78c9-4fc5-aa48-93cd2d8e1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2dfc74-e0b5-4daa-9ee7-4ba3e36fc587">
      <Terms xmlns="http://schemas.microsoft.com/office/infopath/2007/PartnerControls"/>
    </lcf76f155ced4ddcb4097134ff3c332f>
    <TaxCatchAll xmlns="e900ce5a-78c9-4fc5-aa48-93cd2d8e143a" xsi:nil="true"/>
    <COEReview xmlns="532dfc74-e0b5-4daa-9ee7-4ba3e36fc587" xsi:nil="true"/>
  </documentManagement>
</p:properties>
</file>

<file path=customXml/itemProps1.xml><?xml version="1.0" encoding="utf-8"?>
<ds:datastoreItem xmlns:ds="http://schemas.openxmlformats.org/officeDocument/2006/customXml" ds:itemID="{03E9189F-5BF7-4896-B7B5-9FD5206C5AA9}"/>
</file>

<file path=customXml/itemProps2.xml><?xml version="1.0" encoding="utf-8"?>
<ds:datastoreItem xmlns:ds="http://schemas.openxmlformats.org/officeDocument/2006/customXml" ds:itemID="{C9562B8C-DEF1-4BEF-8A2E-E5FFB47F41F9}">
  <ds:schemaRefs>
    <ds:schemaRef ds:uri="http://schemas.microsoft.com/sharepoint/v3/contenttype/forms"/>
  </ds:schemaRefs>
</ds:datastoreItem>
</file>

<file path=customXml/itemProps3.xml><?xml version="1.0" encoding="utf-8"?>
<ds:datastoreItem xmlns:ds="http://schemas.openxmlformats.org/officeDocument/2006/customXml" ds:itemID="{7B756135-764A-473B-B38C-8BDC2C3B9959}">
  <ds:schemaRef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febc2fcf-f21a-4f9e-9743-ec92e20456b4"/>
    <ds:schemaRef ds:uri="f5947f08-85db-4ee1-a9b9-13ee7128ed83"/>
    <ds:schemaRef ds:uri="http://schemas.microsoft.com/office/2006/metadata/properties"/>
  </ds:schemaRefs>
</ds:datastoreItem>
</file>

<file path=docMetadata/LabelInfo.xml><?xml version="1.0" encoding="utf-8"?>
<clbl:labelList xmlns:clbl="http://schemas.microsoft.com/office/2020/mipLabelMetadata">
  <clbl:label id="{3de9faa6-9fe1-49b3-9a08-227a296b54a6}" enabled="1" method="Privileged" siteId="{66d73691-ea97-48b1-95d5-e94f0a46b878}" removed="0"/>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1235</TotalTime>
  <Words>1247</Words>
  <Application>Microsoft Office PowerPoint</Application>
  <PresentationFormat>Widescreen</PresentationFormat>
  <Paragraphs>187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Welcome</vt:lpstr>
      <vt:lpstr>Warrior Toughness</vt:lpstr>
      <vt:lpstr>Learning Objective</vt:lpstr>
      <vt:lpstr>Recalibration</vt:lpstr>
      <vt:lpstr>Practicing Recalibration Activity</vt:lpstr>
      <vt:lpstr>Muscle Memory Response</vt:lpstr>
      <vt:lpstr>What Recalibration Is Not</vt:lpstr>
      <vt:lpstr>In the Moment</vt:lpstr>
      <vt:lpstr>Call to Action</vt:lpstr>
      <vt:lpstr>References</vt:lpstr>
      <vt:lpstr>Warrior Toughness QR Code</vt:lpstr>
      <vt:lpstr>Glossary</vt:lpstr>
    </vt:vector>
  </TitlesOfParts>
  <Company>OPNAV N17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Recalibration</dc:title>
  <dc:subject>Recalibration</dc:subject>
  <dc:creator>USN</dc:creator>
  <cp:keywords>Recalibration</cp:keywords>
  <cp:lastModifiedBy>DiGangi, Holly [USA]</cp:lastModifiedBy>
  <cp:revision>54</cp:revision>
  <dcterms:created xsi:type="dcterms:W3CDTF">2024-12-04T17:45:42Z</dcterms:created>
  <dcterms:modified xsi:type="dcterms:W3CDTF">2026-04-16T15:07:48Z</dcterms:modified>
  <cp:category>Warrior Toughness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0x010100F9938045327E6D41B9450E43D6527BFF</vt:lpwstr>
  </property>
  <property fmtid="{D5CDD505-2E9C-101B-9397-08002B2CF9AE}" pid="3" name="MediaServiceImageTags">
    <vt:lpwstr/>
  </property>
</Properties>
</file>